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33" r:id="rId3"/>
    <p:sldId id="275" r:id="rId4"/>
    <p:sldId id="287" r:id="rId5"/>
    <p:sldId id="257" r:id="rId6"/>
    <p:sldId id="288" r:id="rId7"/>
    <p:sldId id="286" r:id="rId8"/>
    <p:sldId id="289" r:id="rId9"/>
    <p:sldId id="285" r:id="rId10"/>
    <p:sldId id="290" r:id="rId11"/>
    <p:sldId id="284" r:id="rId12"/>
    <p:sldId id="291" r:id="rId13"/>
    <p:sldId id="283" r:id="rId14"/>
    <p:sldId id="292" r:id="rId15"/>
    <p:sldId id="282" r:id="rId16"/>
    <p:sldId id="293" r:id="rId17"/>
    <p:sldId id="281" r:id="rId18"/>
    <p:sldId id="294" r:id="rId19"/>
    <p:sldId id="280" r:id="rId20"/>
    <p:sldId id="295" r:id="rId21"/>
    <p:sldId id="279" r:id="rId22"/>
    <p:sldId id="296" r:id="rId23"/>
    <p:sldId id="278" r:id="rId24"/>
    <p:sldId id="334" r:id="rId25"/>
    <p:sldId id="337" r:id="rId26"/>
    <p:sldId id="297" r:id="rId27"/>
    <p:sldId id="332" r:id="rId28"/>
    <p:sldId id="331" r:id="rId29"/>
    <p:sldId id="330" r:id="rId30"/>
    <p:sldId id="329" r:id="rId31"/>
    <p:sldId id="328" r:id="rId32"/>
    <p:sldId id="327" r:id="rId33"/>
    <p:sldId id="326" r:id="rId34"/>
    <p:sldId id="325" r:id="rId35"/>
    <p:sldId id="324" r:id="rId36"/>
    <p:sldId id="323" r:id="rId37"/>
    <p:sldId id="321" r:id="rId38"/>
    <p:sldId id="322" r:id="rId39"/>
    <p:sldId id="320" r:id="rId40"/>
    <p:sldId id="319" r:id="rId41"/>
    <p:sldId id="335" r:id="rId42"/>
    <p:sldId id="336" r:id="rId43"/>
    <p:sldId id="316" r:id="rId44"/>
    <p:sldId id="338" r:id="rId45"/>
    <p:sldId id="339" r:id="rId46"/>
    <p:sldId id="340" r:id="rId47"/>
    <p:sldId id="341" r:id="rId48"/>
    <p:sldId id="342" r:id="rId49"/>
    <p:sldId id="343" r:id="rId50"/>
    <p:sldId id="344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93CD9C-FDEC-4FBF-97F5-D06256574EAF}">
          <p14:sldIdLst>
            <p14:sldId id="256"/>
            <p14:sldId id="333"/>
            <p14:sldId id="275"/>
            <p14:sldId id="287"/>
            <p14:sldId id="257"/>
            <p14:sldId id="288"/>
            <p14:sldId id="286"/>
            <p14:sldId id="289"/>
            <p14:sldId id="285"/>
            <p14:sldId id="290"/>
            <p14:sldId id="284"/>
            <p14:sldId id="291"/>
            <p14:sldId id="283"/>
            <p14:sldId id="292"/>
            <p14:sldId id="282"/>
            <p14:sldId id="293"/>
            <p14:sldId id="281"/>
            <p14:sldId id="294"/>
            <p14:sldId id="280"/>
            <p14:sldId id="295"/>
            <p14:sldId id="279"/>
            <p14:sldId id="296"/>
            <p14:sldId id="278"/>
            <p14:sldId id="334"/>
            <p14:sldId id="337"/>
            <p14:sldId id="297"/>
            <p14:sldId id="332"/>
            <p14:sldId id="331"/>
            <p14:sldId id="330"/>
            <p14:sldId id="329"/>
            <p14:sldId id="328"/>
            <p14:sldId id="327"/>
            <p14:sldId id="326"/>
            <p14:sldId id="325"/>
            <p14:sldId id="324"/>
            <p14:sldId id="323"/>
            <p14:sldId id="321"/>
            <p14:sldId id="322"/>
            <p14:sldId id="320"/>
            <p14:sldId id="319"/>
            <p14:sldId id="335"/>
            <p14:sldId id="336"/>
            <p14:sldId id="316"/>
            <p14:sldId id="338"/>
            <p14:sldId id="339"/>
            <p14:sldId id="340"/>
            <p14:sldId id="341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таней Б" initials="СБ" lastIdx="1" clrIdx="0">
    <p:extLst>
      <p:ext uri="{19B8F6BF-5375-455C-9EA6-DF929625EA0E}">
        <p15:presenceInfo xmlns:p15="http://schemas.microsoft.com/office/powerpoint/2012/main" userId="Сатаней 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0F2"/>
    <a:srgbClr val="AEBDEE"/>
    <a:srgbClr val="C4A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759" autoAdjust="0"/>
  </p:normalViewPr>
  <p:slideViewPr>
    <p:cSldViewPr snapToGrid="0">
      <p:cViewPr varScale="1">
        <p:scale>
          <a:sx n="108" d="100"/>
          <a:sy n="108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AE4C4-B051-46BB-99E8-9E3CF8220E13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5612-B004-4785-817C-453DDEBE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8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05612-B004-4785-817C-453DDEBEF8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05612-B004-4785-817C-453DDEBEF87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14640-14AF-4B9B-9D48-DE6803BB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DDF0D0-D9FF-43AD-B536-87B71070E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D4E71-7A87-441F-A2CA-95911C52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6E0C9-75E2-48FA-9AED-07DAD0A8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B6505-4D19-4EB2-8288-8BDF9695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1C870-25C1-462C-A9DE-548FCCE7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75C7CE-B392-4436-8B79-A6F258C4B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9C74F8-64BE-4984-B104-1C1749A4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E3A0D-6E62-4E38-B716-D3DF7D4D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D888D-1452-4302-A2FE-25FCC0EC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77427C-8FB6-465B-AFE9-0751F4B4F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3EC03A-5060-4052-884C-D7206460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5907B-DB04-48D3-8BFA-C05C2383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54B4-810B-4E9A-AAE3-EEDAD7A3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BDC4D-FBC2-4642-88B0-B2D0059C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2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610FF-3B2A-4153-B28C-05B79713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CC2AF-EAD4-472F-B3CA-A73F500C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696B-582A-4466-860A-BF637200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CA1F-76DF-4848-8589-64B8FBD8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546D-3714-43BA-A9F3-1EADA810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6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F910-9AC4-4671-8B63-7CE32E89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3322E-D159-4416-A0BF-76B713E0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28E51-18C5-4E3D-9420-C0249115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FB105-E1C9-42E3-B1D9-A38077AA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B64F0-01E2-4997-A030-6ADD0826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4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79939-941B-4939-BC70-BD15BBF7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133C2-718D-4AE8-9749-644BFFA84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C2315-FDC6-4180-A2FA-92D09EB2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61A66-D480-4CC0-936B-2654F1A9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4D74AE-2EB8-4483-9309-4CAC971A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F08960-3547-46BA-AF06-BB7222C2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D849-5664-47CC-AE03-984091F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7E2EF0-B901-4B74-B04A-20EF196B1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241CB2-02EA-4B42-9B4B-0DCFF41AC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D520A-7B78-4762-B4ED-923C2E48D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8C7B79-697B-4E3A-96D5-8E427097B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97BF8-888C-40F9-895C-8DB798A1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E7EF5A-ACC8-4DB3-AE6B-AEF7C014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451649-AED2-4EFE-A7B7-7E0609C4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3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2BBCA-0907-46F9-9EC8-957A3947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1A06DD-44DF-49B5-A5D0-2A09CEC5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FBD571-E446-4915-9035-4603D54D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4F44A6-F71B-471D-A514-82A9D676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7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062465-8FDF-4BE3-AEE6-AEDC4C21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37C071-575A-48A7-8E4B-E390895C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83D057-7DE6-4B98-906C-1DAC5684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CA80F-F869-415E-8242-9F422099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CF347-499A-4361-B51A-728CCC334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136AAB-AE89-4310-8767-38CFE99EB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BE4005-C55D-4951-BB2A-A62E500E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76BC36-D908-419A-98FC-C951CEDB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999C5-B6E6-4315-8BF9-40381647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7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F621-6970-4724-81EF-5835F325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39C9D2-55F5-4C59-8B78-ADA2EC4BA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326D2-519C-480A-85AD-5DCB3AF85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A65396-E78E-4316-BE1A-8810A8F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47DE3-6FC2-49A9-A80B-0A9C753B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E3A35C-F368-4E7E-B013-5A5F5A88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9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CA5EE-1DAA-43A8-BAC5-9B2FA696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198C5B-60CF-4877-A723-E9ACFAC04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2930D-0B86-420C-B21F-D12F1FA95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C87E-255B-4731-8943-2B95EE654B6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93D9E-F4CB-430A-945C-D6ECB034A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B9012-1DFF-44D8-BDB8-3275EC3B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ax.ru/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vk.com/club22410607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tel:+78662913016" TargetMode="External"/><Relationship Id="rId2" Type="http://schemas.openxmlformats.org/officeDocument/2006/relationships/hyperlink" Target="mailto:diskstroi@yandex.r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kbrcenter@mail.r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kbato@bk.ru" TargetMode="External"/><Relationship Id="rId2" Type="http://schemas.openxmlformats.org/officeDocument/2006/relationships/hyperlink" Target="https://yandex.ru/maps/30/nalchik/house/kabardinskaya_ulitsa_26/YEoYcAZgTEYHQFppfXh2eHRqYQ==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@edivision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2;&#1086;&#1083;&#1083;&#1077;&#1076;&#1078;-&#1073;&#1072;&#1082;&#1089;&#1072;&#1085;.&#1088;&#1092;/" TargetMode="External"/><Relationship Id="rId3" Type="http://schemas.openxmlformats.org/officeDocument/2006/relationships/image" Target="../media/image3.jpg"/><Relationship Id="rId7" Type="http://schemas.openxmlformats.org/officeDocument/2006/relationships/hyperlink" Target="mailto:bplagro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hyperlink" Target="https://vk.ru/club228384634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mk@kbr.r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bapl@mail.r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0D5DC-B599-4A70-9D40-40B46B888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D809C-BB15-4315-83D2-B02E1096C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6E920F-42A0-4812-86BF-2F9A4F4E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1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88514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23.01.17 «Мастер по ремонту и обслуживанию автомобилей»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08.01.28  «Мастер отделочных строительных и декоративных работ»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09.02.07 «Информационные системы и программирование»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08.02.01 «Строительство и эксплуатация зданий и сооружений»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38.02.08 «Торговое дело»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15.01.05  «Сварщик»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08.02.14 «Эксплуатация и обслуживание многоквартирного дома»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86505" y="1069793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D478C-72F0-4744-BD77-583BA8D93188}"/>
              </a:ext>
            </a:extLst>
          </p:cNvPr>
          <p:cNvSpPr txBox="1"/>
          <p:nvPr/>
        </p:nvSpPr>
        <p:spPr>
          <a:xfrm>
            <a:off x="1825806" y="326344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колледж «Строитель»</a:t>
            </a:r>
          </a:p>
        </p:txBody>
      </p:sp>
      <p:pic>
        <p:nvPicPr>
          <p:cNvPr id="8" name="Рисунок 7" descr="C:\Users\-13~1\AppData\Local\Temp\{CC594C1C-9DCD-4CD7-9BCF-3CE24C191386}.tmp">
            <a:extLst>
              <a:ext uri="{FF2B5EF4-FFF2-40B4-BE49-F238E27FC236}">
                <a16:creationId xmlns:a16="http://schemas.microsoft.com/office/drawing/2014/main" id="{EF37A2FA-D4FA-41AE-9B67-B90DA7F303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14" y="44560"/>
            <a:ext cx="2449286" cy="235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2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2D684-F026-4382-8531-16EAB5D36750}"/>
              </a:ext>
            </a:extLst>
          </p:cNvPr>
          <p:cNvSpPr txBox="1"/>
          <p:nvPr/>
        </p:nvSpPr>
        <p:spPr>
          <a:xfrm>
            <a:off x="155123" y="453355"/>
            <a:ext cx="9209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 «Кабардино-Балкарский торгово- технологический колледж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43A708-4A4F-4B5E-9930-FC14A4A8BE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6" y="-118295"/>
            <a:ext cx="2485344" cy="23186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CEBA44-3E1D-4D57-8A20-E193D9C1D37E}"/>
              </a:ext>
            </a:extLst>
          </p:cNvPr>
          <p:cNvSpPr txBox="1"/>
          <p:nvPr/>
        </p:nvSpPr>
        <p:spPr>
          <a:xfrm>
            <a:off x="2122714" y="2656504"/>
            <a:ext cx="6836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	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88662 96-63-76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7911D-16E6-49F4-A7F8-0545DEB23B0C}"/>
              </a:ext>
            </a:extLst>
          </p:cNvPr>
          <p:cNvSpPr txBox="1"/>
          <p:nvPr/>
        </p:nvSpPr>
        <p:spPr>
          <a:xfrm>
            <a:off x="155122" y="4898962"/>
            <a:ext cx="6188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г.Нальчик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Т.Идарова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№ 139 «а»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D8DE5-9C37-4709-927B-68A07396DDD1}"/>
              </a:ext>
            </a:extLst>
          </p:cNvPr>
          <p:cNvSpPr txBox="1"/>
          <p:nvPr/>
        </p:nvSpPr>
        <p:spPr>
          <a:xfrm>
            <a:off x="5865359" y="4757252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kbttk.buh@gmail.com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17050-BC40-4DD6-BACC-C38C76A408E8}"/>
              </a:ext>
            </a:extLst>
          </p:cNvPr>
          <p:cNvSpPr txBox="1"/>
          <p:nvPr/>
        </p:nvSpPr>
        <p:spPr>
          <a:xfrm>
            <a:off x="372837" y="6114171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https://kbttk.ucoz.ru/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F713B-1BF6-46E1-87C4-9336B5209459}"/>
              </a:ext>
            </a:extLst>
          </p:cNvPr>
          <p:cNvSpPr txBox="1"/>
          <p:nvPr/>
        </p:nvSpPr>
        <p:spPr>
          <a:xfrm>
            <a:off x="4759780" y="6188172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https://web.max.ru/-69370177268292</a:t>
            </a:r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CE488F-6BE0-4A77-A432-8B0834AAE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4" r="73393"/>
          <a:stretch/>
        </p:blipFill>
        <p:spPr>
          <a:xfrm>
            <a:off x="3722914" y="5299072"/>
            <a:ext cx="3243943" cy="5878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8C3810-2A43-4AEC-A88F-09C0C6F2B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55" y="5413033"/>
            <a:ext cx="710131" cy="685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8E8D67-EEEC-4B42-BA8E-33D894C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2656504"/>
            <a:ext cx="1045029" cy="9033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E37DC1-97AC-44E0-ABC7-74DCA16A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0" y="4359923"/>
            <a:ext cx="1045029" cy="8389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8393CFB-69F3-4D7D-BBFC-62BCCDC83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69" y="6063344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3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67174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16675      Повар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19.02.13  Технология продуктов общественного питания массового изготовления и специализированных пищевых продуктов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43.02.15  Поварское и кондитерское дело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43.01.09  Повар, кондитер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43.02.16  Туризм и гостеприимство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86505" y="1069793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0CA91-3E5F-40B0-AF64-F02870B71796}"/>
              </a:ext>
            </a:extLst>
          </p:cNvPr>
          <p:cNvSpPr txBox="1"/>
          <p:nvPr/>
        </p:nvSpPr>
        <p:spPr>
          <a:xfrm>
            <a:off x="87086" y="101572"/>
            <a:ext cx="9209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«Кабардино-Балкарский торгово- технологический колледж»</a:t>
            </a:r>
            <a:endParaRPr lang="ru-RU" sz="2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90E4CA-5A62-432E-BD9E-F621A0285F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23" y="-158147"/>
            <a:ext cx="2485344" cy="2318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07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49AF0-F56E-45C3-A9BB-2AD5D7A2289B}"/>
              </a:ext>
            </a:extLst>
          </p:cNvPr>
          <p:cNvSpPr txBox="1"/>
          <p:nvPr/>
        </p:nvSpPr>
        <p:spPr>
          <a:xfrm>
            <a:off x="76200" y="472273"/>
            <a:ext cx="8120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 «Прохладненский многопрофильный колледж»</a:t>
            </a:r>
            <a:endParaRPr lang="ru-RU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2ACC9-0339-45EE-8335-54FBC8A45D04}"/>
              </a:ext>
            </a:extLst>
          </p:cNvPr>
          <p:cNvSpPr txBox="1"/>
          <p:nvPr/>
        </p:nvSpPr>
        <p:spPr>
          <a:xfrm>
            <a:off x="1730829" y="2689163"/>
            <a:ext cx="6975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	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886653145307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7CF98-BDE7-437D-8637-11CCC715693A}"/>
              </a:ext>
            </a:extLst>
          </p:cNvPr>
          <p:cNvSpPr txBox="1"/>
          <p:nvPr/>
        </p:nvSpPr>
        <p:spPr>
          <a:xfrm>
            <a:off x="372836" y="5976649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https://Kbrptk.ru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364D0D-B803-42F3-968F-C912DC77B78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6514" y="54819"/>
            <a:ext cx="244928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1E4FB2-1555-4CC7-AA14-ECA4C24A5D12}"/>
              </a:ext>
            </a:extLst>
          </p:cNvPr>
          <p:cNvSpPr txBox="1"/>
          <p:nvPr/>
        </p:nvSpPr>
        <p:spPr>
          <a:xfrm>
            <a:off x="5611585" y="4643505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gouspoptk@yandex.ru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836928-0548-430E-BF99-EF290936B252}"/>
              </a:ext>
            </a:extLst>
          </p:cNvPr>
          <p:cNvSpPr txBox="1"/>
          <p:nvPr/>
        </p:nvSpPr>
        <p:spPr>
          <a:xfrm>
            <a:off x="4724400" y="5976649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https://vk.com/public216829149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AE2EAA-B571-428B-954E-307F5CB71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36084" y="2709825"/>
            <a:ext cx="1045029" cy="794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742A5-C585-48AE-9546-34782ACEE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070771" y="6063344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92954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16675      Повар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86505" y="1069793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64A2E1-6988-4208-8AD0-CB63D997A66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2714" y="41418"/>
            <a:ext cx="244928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86798-BA3F-4D27-A9F1-C89DFA01C849}"/>
              </a:ext>
            </a:extLst>
          </p:cNvPr>
          <p:cNvSpPr txBox="1"/>
          <p:nvPr/>
        </p:nvSpPr>
        <p:spPr>
          <a:xfrm>
            <a:off x="1850571" y="279105"/>
            <a:ext cx="8120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«Прохладненский многопрофильный колледж»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338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8A1DD-23C3-4F7F-942C-024C815311FE}"/>
              </a:ext>
            </a:extLst>
          </p:cNvPr>
          <p:cNvSpPr txBox="1"/>
          <p:nvPr/>
        </p:nvSpPr>
        <p:spPr>
          <a:xfrm>
            <a:off x="283028" y="348734"/>
            <a:ext cx="894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 «Эльбрусский региональный колледж»</a:t>
            </a:r>
            <a:endParaRPr lang="ru-RU" sz="2400" b="1" dirty="0"/>
          </a:p>
        </p:txBody>
      </p:sp>
      <p:pic>
        <p:nvPicPr>
          <p:cNvPr id="6" name="Рисунок 5" descr="1">
            <a:extLst>
              <a:ext uri="{FF2B5EF4-FFF2-40B4-BE49-F238E27FC236}">
                <a16:creationId xmlns:a16="http://schemas.microsoft.com/office/drawing/2014/main" id="{7B1E8316-9430-4CB8-B986-B4805EB1C440}"/>
              </a:ext>
            </a:extLst>
          </p:cNvPr>
          <p:cNvPicPr/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15" y="0"/>
            <a:ext cx="2177143" cy="21199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95C51-11C4-4113-AED6-A51FDDE99F0F}"/>
              </a:ext>
            </a:extLst>
          </p:cNvPr>
          <p:cNvSpPr txBox="1"/>
          <p:nvPr/>
        </p:nvSpPr>
        <p:spPr>
          <a:xfrm>
            <a:off x="1153886" y="2703063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88663843951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43334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1E58F3-5C61-469A-BDCA-B3AC8A5D7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26" y="5195319"/>
            <a:ext cx="710131" cy="685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2D7B7-EF42-4F32-BF38-FE0281B5F405}"/>
              </a:ext>
            </a:extLst>
          </p:cNvPr>
          <p:cNvSpPr txBox="1"/>
          <p:nvPr/>
        </p:nvSpPr>
        <p:spPr>
          <a:xfrm>
            <a:off x="6305549" y="5735785"/>
            <a:ext cx="6183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max.ru/id710003260_gos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C0862-5919-45B0-8B71-3212B206D21A}"/>
              </a:ext>
            </a:extLst>
          </p:cNvPr>
          <p:cNvSpPr txBox="1"/>
          <p:nvPr/>
        </p:nvSpPr>
        <p:spPr>
          <a:xfrm>
            <a:off x="2794908" y="5735785"/>
            <a:ext cx="3442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vk.com/public216579131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A393A-F799-41B5-9532-CE2C928B252B}"/>
              </a:ext>
            </a:extLst>
          </p:cNvPr>
          <p:cNvSpPr txBox="1"/>
          <p:nvPr/>
        </p:nvSpPr>
        <p:spPr>
          <a:xfrm>
            <a:off x="-16328" y="6105117"/>
            <a:ext cx="2637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https://07.elreco.ru/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F1503-F85F-4957-A41B-5844B1EA6F6F}"/>
              </a:ext>
            </a:extLst>
          </p:cNvPr>
          <p:cNvSpPr txBox="1"/>
          <p:nvPr/>
        </p:nvSpPr>
        <p:spPr>
          <a:xfrm>
            <a:off x="5954486" y="4600403"/>
            <a:ext cx="6253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elreco@mail.ru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3A667C-706B-4CB6-BD23-CEB981BEE312}"/>
              </a:ext>
            </a:extLst>
          </p:cNvPr>
          <p:cNvSpPr txBox="1"/>
          <p:nvPr/>
        </p:nvSpPr>
        <p:spPr>
          <a:xfrm>
            <a:off x="443674" y="4831236"/>
            <a:ext cx="64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г.Тырныауз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ул.Гызыева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03B9768-E220-4508-806A-96267180C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69" y="6051643"/>
            <a:ext cx="1045029" cy="806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F32A95-01E5-46A8-A7CC-D4CD7F87F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0" y="2739404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13239"/>
              </p:ext>
            </p:extLst>
          </p:nvPr>
        </p:nvGraphicFramePr>
        <p:xfrm>
          <a:off x="0" y="2396030"/>
          <a:ext cx="12192000" cy="5043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50000"/>
                        </a:lnSpc>
                        <a:buAutoNum type="arabicPlain" startAt="16675"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Повар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43.02.16  Туризм и гостеприимство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44.02.02  Преподавание в начальных классах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09.01.04  Наладчик аппаратных и программных средств инфокоммуникационных систем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43.01.09  Повар, кондитер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44.02.01  Дошкольное образование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86505" y="1069793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EBB59-2CC6-4396-84C6-FCAEB3E0708E}"/>
              </a:ext>
            </a:extLst>
          </p:cNvPr>
          <p:cNvSpPr txBox="1"/>
          <p:nvPr/>
        </p:nvSpPr>
        <p:spPr>
          <a:xfrm>
            <a:off x="2383971" y="154071"/>
            <a:ext cx="894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«Эльбрусский региональный колледж»</a:t>
            </a:r>
            <a:endParaRPr lang="ru-RU" sz="2400" b="1" dirty="0"/>
          </a:p>
        </p:txBody>
      </p:sp>
      <p:pic>
        <p:nvPicPr>
          <p:cNvPr id="9" name="Рисунок 8" descr="1">
            <a:extLst>
              <a:ext uri="{FF2B5EF4-FFF2-40B4-BE49-F238E27FC236}">
                <a16:creationId xmlns:a16="http://schemas.microsoft.com/office/drawing/2014/main" id="{2EEB774E-6FD4-4AE1-BCAE-D6A5297CA1B2}"/>
              </a:ext>
            </a:extLst>
          </p:cNvPr>
          <p:cNvPicPr/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15" y="152400"/>
            <a:ext cx="2177143" cy="2119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09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23678-EE57-4BB7-A011-B32582EB0BB3}"/>
              </a:ext>
            </a:extLst>
          </p:cNvPr>
          <p:cNvSpPr txBox="1"/>
          <p:nvPr/>
        </p:nvSpPr>
        <p:spPr>
          <a:xfrm>
            <a:off x="250372" y="569463"/>
            <a:ext cx="7837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«Нальчикский колледж легкой промышленности»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DDCFB9-01FB-48CF-9FA8-C71C1B13FE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13434" y="138338"/>
            <a:ext cx="2678566" cy="2405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D08DA3-FABF-4728-86A3-C6D2DC067CA8}"/>
              </a:ext>
            </a:extLst>
          </p:cNvPr>
          <p:cNvSpPr txBox="1"/>
          <p:nvPr/>
        </p:nvSpPr>
        <p:spPr>
          <a:xfrm>
            <a:off x="1502229" y="2598003"/>
            <a:ext cx="762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	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8662771800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8662771894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4A23D-2A01-4E1B-A052-BEB30150893E}"/>
              </a:ext>
            </a:extLst>
          </p:cNvPr>
          <p:cNvSpPr txBox="1"/>
          <p:nvPr/>
        </p:nvSpPr>
        <p:spPr>
          <a:xfrm>
            <a:off x="576942" y="4855419"/>
            <a:ext cx="3777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Нальчик, ул. Суворова,16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00B7F-66FF-4141-B4F2-7F6EA68F1182}"/>
              </a:ext>
            </a:extLst>
          </p:cNvPr>
          <p:cNvSpPr txBox="1"/>
          <p:nvPr/>
        </p:nvSpPr>
        <p:spPr>
          <a:xfrm>
            <a:off x="6030686" y="4624586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nklp@mail.ru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AEC61-043C-440C-8471-C297ACC19A1F}"/>
              </a:ext>
            </a:extLst>
          </p:cNvPr>
          <p:cNvSpPr txBox="1"/>
          <p:nvPr/>
        </p:nvSpPr>
        <p:spPr>
          <a:xfrm>
            <a:off x="402771" y="6051004"/>
            <a:ext cx="251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https://nklp.ru/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61F3EA-6D06-4ACE-8F4F-7480A5CD9A03}"/>
              </a:ext>
            </a:extLst>
          </p:cNvPr>
          <p:cNvSpPr txBox="1"/>
          <p:nvPr/>
        </p:nvSpPr>
        <p:spPr>
          <a:xfrm>
            <a:off x="4463142" y="6051003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https://vk.com/nklp_kbr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B9B1FA-91A6-4ED9-99AD-018FE6CA6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0" y="6063344"/>
            <a:ext cx="1045029" cy="7946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3341392-10AB-4D99-B925-99A47AD0A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4383594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50238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29.02.10   Конструирование, моделирование и технология изготовления изделий легкой промышленности (по видам)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43.02.17  Технологии индустрии красоты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54.02.01 Дизайн (по отраслям)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32077" y="964405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97D7E4-731C-49B1-AFF3-121DC2E6B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14114" y="0"/>
            <a:ext cx="2677886" cy="2296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0E7E4-8A31-4220-8D4A-CAD89C7EB6AC}"/>
              </a:ext>
            </a:extLst>
          </p:cNvPr>
          <p:cNvSpPr txBox="1"/>
          <p:nvPr/>
        </p:nvSpPr>
        <p:spPr>
          <a:xfrm>
            <a:off x="1442357" y="167907"/>
            <a:ext cx="9307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«Нальчикский колледж легкой промышленности»</a:t>
            </a:r>
          </a:p>
        </p:txBody>
      </p:sp>
    </p:spTree>
    <p:extLst>
      <p:ext uri="{BB962C8B-B14F-4D97-AF65-F5344CB8AC3E}">
        <p14:creationId xmlns:p14="http://schemas.microsoft.com/office/powerpoint/2010/main" val="350948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33B02-E6E7-4960-BB0C-024F632F8DC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8081" y="0"/>
            <a:ext cx="2513919" cy="22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CF63F-63A2-491B-ADF2-06FAD1D50E05}"/>
              </a:ext>
            </a:extLst>
          </p:cNvPr>
          <p:cNvSpPr txBox="1"/>
          <p:nvPr/>
        </p:nvSpPr>
        <p:spPr>
          <a:xfrm>
            <a:off x="195943" y="576107"/>
            <a:ext cx="807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профессиональное образовательное учреждение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«Медицинский Колледж «Призвание»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E25DB-8AAF-4522-A632-FD80EDB7F647}"/>
              </a:ext>
            </a:extLst>
          </p:cNvPr>
          <p:cNvSpPr txBox="1"/>
          <p:nvPr/>
        </p:nvSpPr>
        <p:spPr>
          <a:xfrm>
            <a:off x="1687286" y="2634733"/>
            <a:ext cx="7304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	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88662771414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A51AF-717B-4CC8-B1D2-8C4AC826C58B}"/>
              </a:ext>
            </a:extLst>
          </p:cNvPr>
          <p:cNvSpPr txBox="1"/>
          <p:nvPr/>
        </p:nvSpPr>
        <p:spPr>
          <a:xfrm>
            <a:off x="511628" y="4877191"/>
            <a:ext cx="6183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Нальчик, ул.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Мальбахова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B738B-ADB3-4FA6-9120-1137A3684933}"/>
              </a:ext>
            </a:extLst>
          </p:cNvPr>
          <p:cNvSpPr txBox="1"/>
          <p:nvPr/>
        </p:nvSpPr>
        <p:spPr>
          <a:xfrm>
            <a:off x="5900057" y="4692525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mc-prizvanie@mail.ru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A2F14-84EA-4ABC-AFFC-BB859B87338D}"/>
              </a:ext>
            </a:extLst>
          </p:cNvPr>
          <p:cNvSpPr txBox="1"/>
          <p:nvPr/>
        </p:nvSpPr>
        <p:spPr>
          <a:xfrm>
            <a:off x="4484915" y="6051060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https://vk.ru/club211172905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CB5A2-3F63-49BD-9B17-CC7620FF7AB3}"/>
              </a:ext>
            </a:extLst>
          </p:cNvPr>
          <p:cNvSpPr txBox="1"/>
          <p:nvPr/>
        </p:nvSpPr>
        <p:spPr>
          <a:xfrm>
            <a:off x="348342" y="6051060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mc-prizvanie07.ru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872D4B-EAC8-4DDD-8B3B-BF2DFB45A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23870"/>
              </p:ext>
            </p:extLst>
          </p:nvPr>
        </p:nvGraphicFramePr>
        <p:xfrm>
          <a:off x="-32657" y="0"/>
          <a:ext cx="12224656" cy="7090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1327102495"/>
                    </a:ext>
                  </a:extLst>
                </a:gridCol>
                <a:gridCol w="4223657">
                  <a:extLst>
                    <a:ext uri="{9D8B030D-6E8A-4147-A177-3AD203B41FA5}">
                      <a16:colId xmlns:a16="http://schemas.microsoft.com/office/drawing/2014/main" val="331280986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17259828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401209943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73256828"/>
                    </a:ext>
                  </a:extLst>
                </a:gridCol>
                <a:gridCol w="1284515">
                  <a:extLst>
                    <a:ext uri="{9D8B030D-6E8A-4147-A177-3AD203B41FA5}">
                      <a16:colId xmlns:a16="http://schemas.microsoft.com/office/drawing/2014/main" val="891569384"/>
                    </a:ext>
                  </a:extLst>
                </a:gridCol>
                <a:gridCol w="1382485">
                  <a:extLst>
                    <a:ext uri="{9D8B030D-6E8A-4147-A177-3AD203B41FA5}">
                      <a16:colId xmlns:a16="http://schemas.microsoft.com/office/drawing/2014/main" val="3957461931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91344856"/>
                    </a:ext>
                  </a:extLst>
                </a:gridCol>
              </a:tblGrid>
              <a:tr h="560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инвалидов с нарушениями зрения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инвалидов с нарушениями слуха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инвалидов с нарушениями опорно-двигательного аппарата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инвалидов, передвигающихся на кресле-коляске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инвалидов с нарушениями интеллектуального развития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(в %) по всем нозологиям в целом по зданию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89106122"/>
                  </a:ext>
                </a:extLst>
              </a:tr>
              <a:tr h="368522">
                <a:tc>
                  <a:txBody>
                    <a:bodyPr/>
                    <a:lstStyle/>
                    <a:p>
                      <a:pPr marL="15875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гуманитарно- технический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82,56%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82,89%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80,41%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4254591015"/>
                  </a:ext>
                </a:extLst>
              </a:tr>
              <a:tr h="278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колледж «Строитель»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20,78%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21,93%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20,69%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22,08%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21,29%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21,35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3854273092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автомобильно-дорожный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29,41%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30,26%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28,74%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27,27%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28,92%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28,92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1136141978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сельскохозяйственный колледж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989359746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 Балкарский аграрно- промышленный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248140387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Нальчикский колледж легкой промышленности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437930578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Прохладненский многопрофильный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40,79%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41,38%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39,76%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41,27%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625031310"/>
                  </a:ext>
                </a:extLst>
              </a:tr>
              <a:tr h="2223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Эльбрусский региональный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58,82%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57,89%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60,92%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61,04%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60,24%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59,78%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734547826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торгово- технологический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22,76%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25,38%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22,29%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22,64%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22,23%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23,06%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767788108"/>
                  </a:ext>
                </a:extLst>
              </a:tr>
              <a:tr h="2223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ЧПОУ «Медколледж «Призвание»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4230868896"/>
                  </a:ext>
                </a:extLst>
              </a:tr>
              <a:tr h="278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«Терский сельскохозяйственный техникум»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1432033914"/>
                  </a:ext>
                </a:extLst>
              </a:tr>
              <a:tr h="6153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АНПОО Социально-экономический колледж Развитие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1340506265"/>
                  </a:ext>
                </a:extLst>
              </a:tr>
              <a:tr h="1660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ПО "ИТ ХАБ НАЛЬЧИК"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6255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70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90155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31.02.01 Лечебное дело – среднее общее образование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31.02.02 Акушерское дело – основное общее образование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31.02.05 Стоматология ортопедическая – среднее общее образование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33.02.01 Фармация – среднее общее образование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34.02.01 Сестринское дело– основное общее образование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32077" y="964405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09AEE-7154-4074-9089-D93FD0F148D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081" y="0"/>
            <a:ext cx="2513919" cy="22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344741-78B1-436D-ABA1-8636BE95FF13}"/>
              </a:ext>
            </a:extLst>
          </p:cNvPr>
          <p:cNvSpPr txBox="1"/>
          <p:nvPr/>
        </p:nvSpPr>
        <p:spPr>
          <a:xfrm>
            <a:off x="664027" y="178453"/>
            <a:ext cx="967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ЧПОУ «Медицинский Колледж «Призвание»</a:t>
            </a:r>
          </a:p>
        </p:txBody>
      </p:sp>
    </p:spTree>
    <p:extLst>
      <p:ext uri="{BB962C8B-B14F-4D97-AF65-F5344CB8AC3E}">
        <p14:creationId xmlns:p14="http://schemas.microsoft.com/office/powerpoint/2010/main" val="141013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094286-972C-47C2-9C84-2F3BAF08519F}"/>
              </a:ext>
            </a:extLst>
          </p:cNvPr>
          <p:cNvSpPr txBox="1"/>
          <p:nvPr/>
        </p:nvSpPr>
        <p:spPr>
          <a:xfrm>
            <a:off x="0" y="616020"/>
            <a:ext cx="9241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профессионального образования "Международная академия информационных технологий "ИТ ХАБ Нальчик"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722CD0-76DC-4B17-8832-F99092E7E5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43" y="430338"/>
            <a:ext cx="2857501" cy="11665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B2F16-6CC0-4F48-835F-52B92F08524E}"/>
              </a:ext>
            </a:extLst>
          </p:cNvPr>
          <p:cNvSpPr txBox="1"/>
          <p:nvPr/>
        </p:nvSpPr>
        <p:spPr>
          <a:xfrm>
            <a:off x="1883229" y="2729385"/>
            <a:ext cx="7228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	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89280812981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F9A00-5864-41C3-A9AB-689577D8AF35}"/>
              </a:ext>
            </a:extLst>
          </p:cNvPr>
          <p:cNvSpPr txBox="1"/>
          <p:nvPr/>
        </p:nvSpPr>
        <p:spPr>
          <a:xfrm>
            <a:off x="361950" y="4870981"/>
            <a:ext cx="4035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Нальчик, ул. Орджоникидзе, 172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0F2F3-FBEB-407C-B7B0-B109B0D853B5}"/>
              </a:ext>
            </a:extLst>
          </p:cNvPr>
          <p:cNvSpPr txBox="1"/>
          <p:nvPr/>
        </p:nvSpPr>
        <p:spPr>
          <a:xfrm>
            <a:off x="5388430" y="4594163"/>
            <a:ext cx="34616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college@ithub-nalchik.ru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F7C2A-8153-4F44-B8F2-34B82245348C}"/>
              </a:ext>
            </a:extLst>
          </p:cNvPr>
          <p:cNvSpPr txBox="1"/>
          <p:nvPr/>
        </p:nvSpPr>
        <p:spPr>
          <a:xfrm>
            <a:off x="253093" y="6041461"/>
            <a:ext cx="61885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https://nalchik.ithub.ru/ 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60128-72B5-481D-8C69-B0DE520DCD5A}"/>
              </a:ext>
            </a:extLst>
          </p:cNvPr>
          <p:cNvSpPr txBox="1"/>
          <p:nvPr/>
        </p:nvSpPr>
        <p:spPr>
          <a:xfrm>
            <a:off x="4620986" y="6057775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https://vk.com/ithub_nalchik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29ACC9-DC2E-49B9-9D8F-4C758109C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6119336"/>
            <a:ext cx="1045029" cy="738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2A0293-FF83-400F-9352-6194FDB0B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4400880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8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95218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09.02.07  Информационные системы и программирование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54.02.01  Дизайн (по отраслям)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42.02.01  Реклама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None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10.02.05  Обеспечение информационной безопасности автоматизированных систем 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32077" y="964405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44741-78B1-436D-ABA1-8636BE95FF13}"/>
              </a:ext>
            </a:extLst>
          </p:cNvPr>
          <p:cNvSpPr txBox="1"/>
          <p:nvPr/>
        </p:nvSpPr>
        <p:spPr>
          <a:xfrm>
            <a:off x="0" y="5202"/>
            <a:ext cx="9678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ПО"Международная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академия информационных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"ИТ ХАБ Нальчик"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57E1E-3481-4441-83BE-78AFB34C07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72" y="178453"/>
            <a:ext cx="2857501" cy="1166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022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665E1-8EAC-47A7-959A-CC460490D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6063344"/>
            <a:ext cx="1045029" cy="7946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248FE3-562D-4042-8A07-9191DB138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0" y="2715307"/>
            <a:ext cx="1045029" cy="794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3E5E5C-37ED-4EA4-A7DE-A595BE361EF0}"/>
              </a:ext>
            </a:extLst>
          </p:cNvPr>
          <p:cNvSpPr txBox="1"/>
          <p:nvPr/>
        </p:nvSpPr>
        <p:spPr>
          <a:xfrm>
            <a:off x="76200" y="528935"/>
            <a:ext cx="883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«Кабардино-Балкарский автомобильно-дорожный колледж»</a:t>
            </a:r>
          </a:p>
        </p:txBody>
      </p:sp>
      <p:pic>
        <p:nvPicPr>
          <p:cNvPr id="9" name="Рисунок 8" descr="КБАДК">
            <a:extLst>
              <a:ext uri="{FF2B5EF4-FFF2-40B4-BE49-F238E27FC236}">
                <a16:creationId xmlns:a16="http://schemas.microsoft.com/office/drawing/2014/main" id="{0FBC99E8-A6F5-4A8D-BDDF-687480A46D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41" y="243070"/>
            <a:ext cx="3655559" cy="1486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3F1E97-FBCF-4D3E-B722-0E2DAE407375}"/>
              </a:ext>
            </a:extLst>
          </p:cNvPr>
          <p:cNvSpPr txBox="1"/>
          <p:nvPr/>
        </p:nvSpPr>
        <p:spPr>
          <a:xfrm>
            <a:off x="2014877" y="2710163"/>
            <a:ext cx="899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78662440414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8FD429-0E5C-433F-8235-2720663E8533}"/>
              </a:ext>
            </a:extLst>
          </p:cNvPr>
          <p:cNvSpPr txBox="1"/>
          <p:nvPr/>
        </p:nvSpPr>
        <p:spPr>
          <a:xfrm>
            <a:off x="3713048" y="6257216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https://vk.com/kbadk07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F83FA-2B18-48D8-9852-150ACDCFA5CF}"/>
              </a:ext>
            </a:extLst>
          </p:cNvPr>
          <p:cNvSpPr txBox="1"/>
          <p:nvPr/>
        </p:nvSpPr>
        <p:spPr>
          <a:xfrm>
            <a:off x="327591" y="6257217"/>
            <a:ext cx="3362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https://kbadk.ru/sveden/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640AD6-866A-4415-8B55-21EE10B2C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152"/>
          <a:stretch/>
        </p:blipFill>
        <p:spPr>
          <a:xfrm>
            <a:off x="7676843" y="5069790"/>
            <a:ext cx="1414395" cy="8727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BC0E08-2CEB-49CF-A558-8C04BA96A04E}"/>
              </a:ext>
            </a:extLst>
          </p:cNvPr>
          <p:cNvSpPr txBox="1"/>
          <p:nvPr/>
        </p:nvSpPr>
        <p:spPr>
          <a:xfrm>
            <a:off x="6827382" y="5887884"/>
            <a:ext cx="6183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https://max.ru/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id711037142_gos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F2B5B-B438-41D5-B3A3-EDAAC57E3678}"/>
              </a:ext>
            </a:extLst>
          </p:cNvPr>
          <p:cNvSpPr txBox="1"/>
          <p:nvPr/>
        </p:nvSpPr>
        <p:spPr>
          <a:xfrm>
            <a:off x="5929992" y="4608125"/>
            <a:ext cx="6547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kbadk@kbadk.ru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F0B7DC-B13C-4D97-9C97-18D731935BFA}"/>
              </a:ext>
            </a:extLst>
          </p:cNvPr>
          <p:cNvSpPr txBox="1"/>
          <p:nvPr/>
        </p:nvSpPr>
        <p:spPr>
          <a:xfrm>
            <a:off x="279626" y="4911766"/>
            <a:ext cx="6547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Нальчик, Кабардинская улица, 142</a:t>
            </a:r>
          </a:p>
        </p:txBody>
      </p:sp>
    </p:spTree>
    <p:extLst>
      <p:ext uri="{BB962C8B-B14F-4D97-AF65-F5344CB8AC3E}">
        <p14:creationId xmlns:p14="http://schemas.microsoft.com/office/powerpoint/2010/main" val="1015755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09969"/>
              </p:ext>
            </p:extLst>
          </p:nvPr>
        </p:nvGraphicFramePr>
        <p:xfrm>
          <a:off x="0" y="2331720"/>
          <a:ext cx="12192000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27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23.01.17	Мастер по ремонту и обслуживанию автомобилей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27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09.01.04	Наладчик аппаратных и программных средств инфокоммуникационных систем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27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15.01.05	Сварщик (ручной частично механизированной сварки (наплавки))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27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23.02.01	Организация перевозок и управление на транспорте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27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23.02.07	Техническое обслуживание и ремонт автотранспортных средств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27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25.02.08	Эксплуатация беспилотных авиационных систем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27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08.02.12	Строительство и эксплуатация автомобильных дорог, аэродромов и городских путей сообщения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27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43.02.06	Сервис на транспорте (по видам)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745231" y="999239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44741-78B1-436D-ABA1-8636BE95FF13}"/>
              </a:ext>
            </a:extLst>
          </p:cNvPr>
          <p:cNvSpPr txBox="1"/>
          <p:nvPr/>
        </p:nvSpPr>
        <p:spPr>
          <a:xfrm>
            <a:off x="0" y="5202"/>
            <a:ext cx="9678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автомобильно-дорожный колледж»</a:t>
            </a:r>
          </a:p>
        </p:txBody>
      </p:sp>
      <p:pic>
        <p:nvPicPr>
          <p:cNvPr id="7" name="Рисунок 6" descr="КБАДК">
            <a:extLst>
              <a:ext uri="{FF2B5EF4-FFF2-40B4-BE49-F238E27FC236}">
                <a16:creationId xmlns:a16="http://schemas.microsoft.com/office/drawing/2014/main" id="{1DBE5EFC-2A15-4C64-918D-0BBF487688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84" y="174622"/>
            <a:ext cx="3655559" cy="1486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36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665E1-8EAC-47A7-959A-CC460490D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6063344"/>
            <a:ext cx="1045029" cy="7946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248FE3-562D-4042-8A07-9191DB138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0" y="2715307"/>
            <a:ext cx="1045029" cy="794656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349B71B-D2A2-49D2-BF28-56ACA1510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74390"/>
              </p:ext>
            </p:extLst>
          </p:nvPr>
        </p:nvGraphicFramePr>
        <p:xfrm>
          <a:off x="304800" y="757768"/>
          <a:ext cx="11458576" cy="603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3625">
                  <a:extLst>
                    <a:ext uri="{9D8B030D-6E8A-4147-A177-3AD203B41FA5}">
                      <a16:colId xmlns:a16="http://schemas.microsoft.com/office/drawing/2014/main" val="2956605783"/>
                    </a:ext>
                  </a:extLst>
                </a:gridCol>
                <a:gridCol w="1504951">
                  <a:extLst>
                    <a:ext uri="{9D8B030D-6E8A-4147-A177-3AD203B41FA5}">
                      <a16:colId xmlns:a16="http://schemas.microsoft.com/office/drawing/2014/main" val="2372195902"/>
                    </a:ext>
                  </a:extLst>
                </a:gridCol>
              </a:tblGrid>
              <a:tr h="1680166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Наименование: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«Терский сельскохозяйственный техникум»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КБР, Прохладненский район, с. Учебное, ул. Школьная, д.1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телефон: 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88663195949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nastuazah@yandex.ru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сети: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https://vk.com/club233174600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Сайт: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https://terselteh.ru/glavnaya/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27020"/>
                  </a:ext>
                </a:extLst>
              </a:tr>
              <a:tr h="2210745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Наименование: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Ф-л ЧПОУ «Международный открытый колледж современного управления»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г.Нальчик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улица Чернышевского 183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телефон: 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89287136363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moksu07@mail.ru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сети: </a:t>
                      </a:r>
                      <a:r>
                        <a:rPr lang="en-US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https://vk.com/club224106079</a:t>
                      </a:r>
                      <a:endParaRPr lang="ru-RU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Сайт: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www.moksu19.ru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58183"/>
                  </a:ext>
                </a:extLst>
              </a:tr>
              <a:tr h="208549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Наименование: АНПОО Социально-экономический колледж «Развитие»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г.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нальчик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Кирова, 287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телефон: 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88662771888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kolledzh.razvitie@bk.ru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сети: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Сайт: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https://msek07.ru/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571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C1E89-9C73-41E1-983B-7445EDDD1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352767"/>
            <a:ext cx="1828800" cy="2171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A7055F-2B1B-425C-B6AE-73517F37DE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7" r="22580" b="12957"/>
          <a:stretch/>
        </p:blipFill>
        <p:spPr>
          <a:xfrm>
            <a:off x="10363199" y="2722451"/>
            <a:ext cx="1828800" cy="18335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3DF0B4-B6D5-490C-9438-EDD4B743DD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"/>
          <a:stretch/>
        </p:blipFill>
        <p:spPr>
          <a:xfrm>
            <a:off x="9572624" y="5166731"/>
            <a:ext cx="2619375" cy="14735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3C719B-6FF8-49AB-BC6A-24FBF2E01E31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rgbClr val="7A80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 НАБОР </a:t>
            </a:r>
          </a:p>
        </p:txBody>
      </p:sp>
    </p:spTree>
    <p:extLst>
      <p:ext uri="{BB962C8B-B14F-4D97-AF65-F5344CB8AC3E}">
        <p14:creationId xmlns:p14="http://schemas.microsoft.com/office/powerpoint/2010/main" val="133496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396673"/>
              </p:ext>
            </p:extLst>
          </p:nvPr>
        </p:nvGraphicFramePr>
        <p:xfrm>
          <a:off x="0" y="1001486"/>
          <a:ext cx="12192000" cy="3999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1012371"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23.01.17 Мастер по ремонту и обслуживанию автомобилей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Производственно-технологическая –выполнение работ по техническому обслуживанию и ремонту автотранспорта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Транспортировка грузов и перевозка пассажиров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Заправка транспортных средств горючими и смазочными материалами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технической и отчетной документации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Измерять параметры электрических цепей электрооборудования автомобилей.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Выявлять по внешним признакам отклонения от нормального технического состояния приборов электрооборудования автомобилей и делать прогноз возможных неисправностей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459148"/>
            <a:ext cx="1709057" cy="13988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B6DE6B-F52B-4705-8176-D4E7E478A82C}"/>
              </a:ext>
            </a:extLst>
          </p:cNvPr>
          <p:cNvSpPr txBox="1"/>
          <p:nvPr/>
        </p:nvSpPr>
        <p:spPr>
          <a:xfrm>
            <a:off x="1796142" y="5789242"/>
            <a:ext cx="7511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Балкарский автодорожный колледж»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колледж «Строитель»</a:t>
            </a:r>
          </a:p>
        </p:txBody>
      </p:sp>
    </p:spTree>
    <p:extLst>
      <p:ext uri="{BB962C8B-B14F-4D97-AF65-F5344CB8AC3E}">
        <p14:creationId xmlns:p14="http://schemas.microsoft.com/office/powerpoint/2010/main" val="260831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699715"/>
            <a:ext cx="1415143" cy="1158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57198" y="160778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23437"/>
              </p:ext>
            </p:extLst>
          </p:nvPr>
        </p:nvGraphicFramePr>
        <p:xfrm>
          <a:off x="0" y="731520"/>
          <a:ext cx="12192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5714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116286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3788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43.01.09 Повар, кондитер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24793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3892889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Производить работы по подготовке рабочего места и технологического оборудования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регламенты, стандарты и нормативно-техническую документацию, используемую при производстве блюд, напитков и кулинарных изделий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Готовить блюда, напитки и кулинарные изделия по технологическим картам под руководством повара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правила сочетаемости основных продуктов и сырья при приготовлении блюд, напитков и кулинарных изделий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 производственный инвентарь и технологическое оборудование и безопасно пользоваться им при приготовлении блюд, напитков и кулинарных изделий;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санитарно-гигиенические требования и требования охраны труда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 способы решения задач профессиональной деятельности, применительно к различным контекстам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поиск, анализ и интерпретацию информации, необходимой для выполнения задач профессиональной деятельности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и реализовывать собственное профессиональное и личностное развитие.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в коллективе и команде, эффективно взаимодействовать с коллегами, руководством, клиентами.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устную и письменную коммуникацию на государственном языке с учетом особенностей социального и культурного контекста.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227764-8067-4CCE-9A6A-B7FA41046757}"/>
              </a:ext>
            </a:extLst>
          </p:cNvPr>
          <p:cNvSpPr txBox="1"/>
          <p:nvPr/>
        </p:nvSpPr>
        <p:spPr>
          <a:xfrm>
            <a:off x="1415143" y="5946614"/>
            <a:ext cx="107659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торгово-технологический колледж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«Прохладненский   многопрофильный колледж»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Балкарский агропромышленный колледж им.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Б.Г.Хамдохова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00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05291"/>
              </p:ext>
            </p:extLst>
          </p:nvPr>
        </p:nvGraphicFramePr>
        <p:xfrm>
          <a:off x="0" y="1001486"/>
          <a:ext cx="12192000" cy="451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10123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29.02.10   Конструирование, моделирование и технология изготовления изделий легкой промышленности (по видам)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свойства и качество материалов для изделий различных ассортиментных групп.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Обслуживать швейное оборудование и оборудование для влажно-тепловой обработки узлов и изделий.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поэтапную обработку швейных изделий различного ассортимента на машинах или вручную с разделением труда и индивидуально.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объемную форму полуфабриката изделия с использованием оборудования для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Организовывать собственную деятельность, исходя из цели и способов ее достижения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рабочую ситуацию, осуществлять текущий и итоговый контроль, оценку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Коррекцию собственной деятельности, нести ответственность за результаты своей работы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поиск информации, необходимой для эффективного выполнения профессиональных задач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информационно-коммуникационные технологии в профессиональной деятельности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133D2-4F8F-4EB6-897C-CC23F85CBF5B}"/>
              </a:ext>
            </a:extLst>
          </p:cNvPr>
          <p:cNvSpPr txBox="1"/>
          <p:nvPr/>
        </p:nvSpPr>
        <p:spPr>
          <a:xfrm>
            <a:off x="1883227" y="5973908"/>
            <a:ext cx="72172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«Нальчикский  колледж легкой промышленности»</a:t>
            </a:r>
          </a:p>
        </p:txBody>
      </p:sp>
    </p:spTree>
    <p:extLst>
      <p:ext uri="{BB962C8B-B14F-4D97-AF65-F5344CB8AC3E}">
        <p14:creationId xmlns:p14="http://schemas.microsoft.com/office/powerpoint/2010/main" val="2915951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617029"/>
            <a:ext cx="1516165" cy="1240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38307"/>
              </p:ext>
            </p:extLst>
          </p:nvPr>
        </p:nvGraphicFramePr>
        <p:xfrm>
          <a:off x="0" y="1001486"/>
          <a:ext cx="12192000" cy="5193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5900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43.02.16 Туризм и гостеприимство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потребности службы приема и размещения в материальных ресурсах и персонале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структуру и место службы бронирования и продаж в системе управления гостиницей и взаимосвязи с другими подразделениями гостиницы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осуществлять мониторинг рынка гостиничных услуг;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Организовывать деятельность работников службы питания в соответствии с текущими планами и стандартами гостиницы.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Контролировать текущую деятельность работников службы питания для поддержания требуемого уровня качества обслуживания гостей.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поиск, анализ и интерпретацию информации, необходимой для выполнения задач профессиональной деятельности.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и реализовывать собственное профессиональное и личностное развитие.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в коллективе и команде, эффективно взаимодействовать с коллегами, руководством, клиентами.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устную и письменную коммуникацию на государственном языке с учетом особенностей социального и культурного контекста.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Проявлять гражданско-патриотическую позицию, демонстрировать осознанное поведение на основе традиционных общечеловеческих ценностей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1CD746-CB06-4D41-97C4-D2A5699C484E}"/>
              </a:ext>
            </a:extLst>
          </p:cNvPr>
          <p:cNvSpPr txBox="1"/>
          <p:nvPr/>
        </p:nvSpPr>
        <p:spPr>
          <a:xfrm>
            <a:off x="1621969" y="6054336"/>
            <a:ext cx="8218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торгово-технологический колледж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«Эльбрусский  региональный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167503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F1CFE-4995-491E-AAEE-FCB8C0E1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72" y="137834"/>
            <a:ext cx="7148231" cy="1003301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«Кабардино-Балкарский гуманитарно- технический колледж»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5659F50-0AE0-4A8A-B49D-3CAE32AD7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7"/>
          <a:stretch/>
        </p:blipFill>
        <p:spPr>
          <a:xfrm>
            <a:off x="0" y="1849138"/>
            <a:ext cx="12192000" cy="5008862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4D9D61-C7DE-484D-A519-1A47D86BF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62075" cy="1003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8B2BD0-885D-4A61-8F4E-DA12FFD06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-1738"/>
            <a:ext cx="1933576" cy="905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990400-02E8-4B94-9A9D-D23B083CC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-1738"/>
            <a:ext cx="1362075" cy="12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19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50518"/>
              </p:ext>
            </p:extLst>
          </p:nvPr>
        </p:nvGraphicFramePr>
        <p:xfrm>
          <a:off x="0" y="1001486"/>
          <a:ext cx="12192000" cy="485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5225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15.01.05 Сварщик (ручной и частично механизированной сварки (наплавки)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чертежи средней сложности и сложных сварных металлоконструкций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ручную дуговую сварку различных деталей из углеродистых и конструкционных сталей во всех пространственных положениях сварного шва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ручную дуговую сварку различных деталей из цветных металлов и сплавов во всех пространственных положениях сварного шва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ручную дуговую наплавку покрытыми электродами различных деталей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ручную дуговую наплавку покрытыми электродами различных деталей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дуговую резку различных деталей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indent="0">
                        <a:lnSpc>
                          <a:spcPct val="2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Межотраслевая коммуникация</a:t>
                      </a:r>
                    </a:p>
                    <a:p>
                      <a:pPr marL="533400" indent="0">
                        <a:lnSpc>
                          <a:spcPct val="2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Клиентоориентированность</a:t>
                      </a:r>
                    </a:p>
                    <a:p>
                      <a:pPr marL="533400" indent="0">
                        <a:lnSpc>
                          <a:spcPct val="2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художественного творчества</a:t>
                      </a:r>
                    </a:p>
                    <a:p>
                      <a:pPr marL="533400" indent="0">
                        <a:lnSpc>
                          <a:spcPct val="2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Бережное производство </a:t>
                      </a:r>
                    </a:p>
                    <a:p>
                      <a:pPr marL="533400" indent="0">
                        <a:lnSpc>
                          <a:spcPct val="2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людьми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753174"/>
            <a:ext cx="1349829" cy="1104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59B95-E79C-456E-81F4-F5CB6A6C16BE}"/>
              </a:ext>
            </a:extLst>
          </p:cNvPr>
          <p:cNvSpPr txBox="1"/>
          <p:nvPr/>
        </p:nvSpPr>
        <p:spPr>
          <a:xfrm>
            <a:off x="1513114" y="5534561"/>
            <a:ext cx="8469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 Балкарский гуманитарно-технический колледж»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колледж «Строитель»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«Прохладненский   многопрофильный колледж»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сельскохозяйственный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309039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09706"/>
              </p:ext>
            </p:extLst>
          </p:nvPr>
        </p:nvGraphicFramePr>
        <p:xfrm>
          <a:off x="0" y="1001486"/>
          <a:ext cx="12192000" cy="5859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7075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09.02.06 Сетевое и системное администрирование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проектирование кабельной структуры компьютерной сети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Принимать меры по отслеживанию, предотвращению и устранению нештатных ситуаций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Контролировать сетевую инфраструктуру с использованием инструментальных средств эксплуатации сетевых конфигураций.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Обеспечивать максимальную стабильность предоставляемых сетевых сервисов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Предоставлять согласованные с информационно-технологическими подразделениями сетевые сервисы и выполнять необходимые процедуры поддержки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Восстанавливать нормальную работу сетевых сервисов в соответствии с требованиями регламентов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Вести учет плановой потребности в расходных материалах и комплектующих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в коллективе и команде, эффективно взаимодействовать с коллегами, руководством, клиентами.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устную и письменную коммуникацию на государственном языке с учетом особенностей социального и культурного контекста.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Проявлять гражданско-патриотическую позицию, демонстрировать осознанное поведение на основе традиционных общечеловеческих ценностей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Содействовать сохранению окружающей среды, ресурсосбережению, эффективно действовать в чрезвычайных ситуациях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6281057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BD643-34DA-4F75-92A8-E4F2A6EADB90}"/>
              </a:ext>
            </a:extLst>
          </p:cNvPr>
          <p:cNvSpPr txBox="1"/>
          <p:nvPr/>
        </p:nvSpPr>
        <p:spPr>
          <a:xfrm>
            <a:off x="7903029" y="5856514"/>
            <a:ext cx="6226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 Балкарский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гуманитарно-технический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4141979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69567"/>
              </p:ext>
            </p:extLst>
          </p:nvPr>
        </p:nvGraphicFramePr>
        <p:xfrm>
          <a:off x="0" y="1001486"/>
          <a:ext cx="12192000" cy="578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6313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08.02.01 Строительство и эксплуатация зданий и сооружений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проектной, проектно-изыскательской и сметной документации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автомобильных и городских дорог и улиц, аэродромов, зданий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Транспортных сооружений, инженерных коммуникаций;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Содержание, ремонт и реконструкция автомобильных дорог и аэродромов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дорожно-строительных материалов, изделий и конструкций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в качестве техника по строительству автомобильных дорог и аэродромов, транспортных сооружений, инженерных коммуникаций, содержанию, ремонту и реконструкции автомобильных дорог и аэродромов, разработке проектной, проектно-изыскательской и проектно-сметной документации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Производству дорожно-строительных материалов и конструкций дорожно-испытательных лабораториях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и аэродромное строительство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Деятельности, направленную на решение комплексных задач, связанных с проектированием, строительством, эксплуатацией и реконструкцией автомобильных дорог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6444341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4B72E-4E67-49A7-B4D5-1D8985952B76}"/>
              </a:ext>
            </a:extLst>
          </p:cNvPr>
          <p:cNvSpPr txBox="1"/>
          <p:nvPr/>
        </p:nvSpPr>
        <p:spPr>
          <a:xfrm>
            <a:off x="8153398" y="5897953"/>
            <a:ext cx="62266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«Строитель»</a:t>
            </a:r>
          </a:p>
        </p:txBody>
      </p:sp>
    </p:spTree>
    <p:extLst>
      <p:ext uri="{BB962C8B-B14F-4D97-AF65-F5344CB8AC3E}">
        <p14:creationId xmlns:p14="http://schemas.microsoft.com/office/powerpoint/2010/main" val="2824811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96773"/>
              </p:ext>
            </p:extLst>
          </p:nvPr>
        </p:nvGraphicFramePr>
        <p:xfrm>
          <a:off x="0" y="1001486"/>
          <a:ext cx="12192000" cy="4520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7402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 Фармация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лекарственных средств и товаров аптечного ассортимента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лекарственных форм и проведение обязательных видов внутриаптечного контроля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управление фармацевтической деятельностью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и информирование потребителей фармацевтических услуг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indent="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Участвовать в оформлении торгового зала.</a:t>
                      </a:r>
                    </a:p>
                    <a:p>
                      <a:pPr marL="358775" indent="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Информировать население, медицинских работников учреждений здравоохранения о товарах аптечного ассортимента.</a:t>
                      </a:r>
                    </a:p>
                    <a:p>
                      <a:pPr marL="358775" indent="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проблемы, оценивать риски и принимать решения в нестандартных ситуациях.</a:t>
                      </a:r>
                    </a:p>
                    <a:p>
                      <a:pPr marL="358775" indent="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поиск, анализ и оценку информации, необходимой для постановки и решения профессиональных задач, профессионального и личностного развития.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8F26AB-C956-4033-9A88-30863023C332}"/>
              </a:ext>
            </a:extLst>
          </p:cNvPr>
          <p:cNvSpPr txBox="1"/>
          <p:nvPr/>
        </p:nvSpPr>
        <p:spPr>
          <a:xfrm>
            <a:off x="1709057" y="5973908"/>
            <a:ext cx="622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ЧПОУ «Медколледж «Призвание»</a:t>
            </a:r>
          </a:p>
        </p:txBody>
      </p:sp>
    </p:spTree>
    <p:extLst>
      <p:ext uri="{BB962C8B-B14F-4D97-AF65-F5344CB8AC3E}">
        <p14:creationId xmlns:p14="http://schemas.microsoft.com/office/powerpoint/2010/main" val="3155130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60223"/>
              </p:ext>
            </p:extLst>
          </p:nvPr>
        </p:nvGraphicFramePr>
        <p:xfrm>
          <a:off x="0" y="1001486"/>
          <a:ext cx="12192000" cy="513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34.02.01 Сестринское дело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уход за пациентами различных возрастных групп в условиях учреждения здравоохранения и на дому, согласно сестринского процесса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мероприятия по сохранению и укреплению здоровья населения, пациента и его окружения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санитарно-гигиеническое воспитание населения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Участвовать в проведении профилактики инфекционных и неинфекционных заболевании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Оказывать доврачебную помощь при неотложных состояниях и травмах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Участвовать в оказании медицинской помощи при чрезвычайных ситуациях. Взаимодействовать с членами профессиональной бригады и добровольными помощниками в условиях чрезвычайных ситуаций</a:t>
                      </a:r>
                    </a:p>
                    <a:p>
                      <a:pPr algn="just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Оформлять медицинскую документацию. 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Оказывать медицинские услуги в пределах своих полномочий. 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Обеспечивать инфекционную безопасность. Обеспечивать безопасную больничную среду для пациентов и персонала. 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Участвовать в санитарно-просветительской работе среди населения.  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Обеспечивать производственную санитарию и личную гигиену на рабочем месте.  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 основами рационального питания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6444341" y="543902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59641-1FF9-4C07-81F6-49CDD76C36BE}"/>
              </a:ext>
            </a:extLst>
          </p:cNvPr>
          <p:cNvSpPr txBox="1"/>
          <p:nvPr/>
        </p:nvSpPr>
        <p:spPr>
          <a:xfrm>
            <a:off x="7984673" y="5953788"/>
            <a:ext cx="622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ЧПОУ «Медколледж «Призвание»</a:t>
            </a:r>
          </a:p>
        </p:txBody>
      </p:sp>
    </p:spTree>
    <p:extLst>
      <p:ext uri="{BB962C8B-B14F-4D97-AF65-F5344CB8AC3E}">
        <p14:creationId xmlns:p14="http://schemas.microsoft.com/office/powerpoint/2010/main" val="3336278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00015"/>
              </p:ext>
            </p:extLst>
          </p:nvPr>
        </p:nvGraphicFramePr>
        <p:xfrm>
          <a:off x="0" y="1001486"/>
          <a:ext cx="12192000" cy="6123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6966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40.02.04 Юриспруденция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практические ситуации, устанавливать признаки правонарушений и правильно их квалифицировать, давать им юридическую оценку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Предпринимать необходимые меры к восстановлению нарушенных прав, свобод и законных интересов граждан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заявления, запросы, проекты ответов на них, процессуальные документы с использованием информационных справочно-правовых систем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с использованием информационных справочно-правовых систем пакет документов, необходимых для принятия решения правомочным органом, должностным лицом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работу по социальной защите населения, определять ее содержание, формы и методы;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Оказывать правовую, социальную  помощь и предоставлять услуги отдельным лицам, категориям граждан и семьям, нуждающимся в социальной защите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в коллективе и команде, обеспечивать ее сплочение, эффективно общаться с коллегами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Ставить цели, мотивировать деятельность подчиненных, организовывать и контролировать их работу с принятием на себя ответственности за результат выполнения заданий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Ориентироваться в условиях постоянного изменения правовой базы</a:t>
                      </a:r>
                    </a:p>
                    <a:p>
                      <a:r>
                        <a:rPr lang="ru-RU" dirty="0"/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6444341" y="5426491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C17B2B-FFB1-4C86-8FFF-60A3B770C4BA}"/>
              </a:ext>
            </a:extLst>
          </p:cNvPr>
          <p:cNvSpPr txBox="1"/>
          <p:nvPr/>
        </p:nvSpPr>
        <p:spPr>
          <a:xfrm>
            <a:off x="8049985" y="5473884"/>
            <a:ext cx="4729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 Балкарский гуманитарно-технический колледж»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 Балкарский гуманитарно-технический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1292050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31439"/>
              </p:ext>
            </p:extLst>
          </p:nvPr>
        </p:nvGraphicFramePr>
        <p:xfrm>
          <a:off x="0" y="1001486"/>
          <a:ext cx="12192000" cy="616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10123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09.01.04 Наладчик аппаратных программных средств              инфокоммуникационных систем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приёмку и монтаж аппаратных средств инфокоммуникационных систем с проверкой соответствия документации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и настраивать системное и прикладное программное обеспечение, необходимое для функционирования информационных систем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конфигурирование аппаратных средств инфокоммуникационных систем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Проверять правильность установки и функционирования устройств после настройки программного обеспечения и базовой конфигурации сетевых устройств и программного обеспечения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Настраивать базовые параметры программного обеспечения для учёта конфигураций, слежения за производительностью устройств и защиты от несанкционированного доступа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инструкции по установке и эксплуатации периферийного оборудования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Конфигурировать периферийные устройства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Задавать базовые параметры, в том числе параметры защиты от несанкционированного доступа к операционным системам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методы статической и динамической конфигурации параметров операционных систем</a:t>
                      </a:r>
                    </a:p>
                    <a:p>
                      <a:pPr marL="644525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операционные системы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6444341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A09A65-C5BB-4FD1-A03A-E32EFB1F18C0}"/>
              </a:ext>
            </a:extLst>
          </p:cNvPr>
          <p:cNvSpPr txBox="1"/>
          <p:nvPr/>
        </p:nvSpPr>
        <p:spPr>
          <a:xfrm>
            <a:off x="8153398" y="5459148"/>
            <a:ext cx="62266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«Эльбрусский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колледж»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Балкарский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автодорожный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3347896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0640"/>
              </p:ext>
            </p:extLst>
          </p:nvPr>
        </p:nvGraphicFramePr>
        <p:xfrm>
          <a:off x="0" y="1001486"/>
          <a:ext cx="12192000" cy="5696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5442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16675 Повар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Производить работы по подготовке рабочего места и технологического оборудования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стандарты чистоты на рабочем месте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регламенты, стандарты и нормативно-техническую документацию, используемую при производстве блюд, напитков и кулинарных изделий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санитарно-гигиенические требования и требования охраны труда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Аккуратно обращаться с сырьем в процессе приготовления блюд,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Напитков и кулинарных изделий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 способы решения задач профессиональной деятельности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поиск, анализ и интерпретацию информации, необходимой для выполнения задач профессиональной деятельности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в коллективе и команде, эффективно взаимодействовать с коллегами, руководством, клиентами.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устную и письменную коммуникацию на государственном языке с учетом особенностей социального и культурного контекста.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информационные технологии в профессиональной деятельности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Пользоваться профессиональной документацией на государственном и иностранном языках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предпринимательскую деятельность в профессиональной сфере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9B248-1A98-4C70-8A1D-772895EDA2C4}"/>
              </a:ext>
            </a:extLst>
          </p:cNvPr>
          <p:cNvSpPr txBox="1"/>
          <p:nvPr/>
        </p:nvSpPr>
        <p:spPr>
          <a:xfrm>
            <a:off x="1632855" y="5103674"/>
            <a:ext cx="4811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сельскохозяйственный колледж»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торгово-технологический колледж»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«Прохладненский   многопрофильный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923354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78224"/>
              </p:ext>
            </p:extLst>
          </p:nvPr>
        </p:nvGraphicFramePr>
        <p:xfrm>
          <a:off x="0" y="1001486"/>
          <a:ext cx="12192000" cy="4213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1012371"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18511 Слесарь по ремонту автомобилей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Приемка автомобиля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технического состояния автомобиля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Выдача-получение задачи на ремонт и обслуживание автомобиля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ремонта автомобиля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качества выполненных работ по ремонту и обслуживанию автомобиля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автомобиля заказчику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indent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Межотраслевая коммуникация</a:t>
                      </a:r>
                    </a:p>
                    <a:p>
                      <a:pPr marL="358775" indent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Клиентоориентированность</a:t>
                      </a:r>
                    </a:p>
                    <a:p>
                      <a:pPr marL="358775" indent="0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4F884-B4FF-43FA-8C10-EDBA10CF695E}"/>
              </a:ext>
            </a:extLst>
          </p:cNvPr>
          <p:cNvSpPr txBox="1"/>
          <p:nvPr/>
        </p:nvSpPr>
        <p:spPr>
          <a:xfrm>
            <a:off x="1828800" y="6054336"/>
            <a:ext cx="716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Балкарский автодорожный колледж»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23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38334"/>
              </p:ext>
            </p:extLst>
          </p:nvPr>
        </p:nvGraphicFramePr>
        <p:xfrm>
          <a:off x="0" y="1001486"/>
          <a:ext cx="12192000" cy="554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6640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19205 Тракторист-машинист сельскохозяйственного производства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тракторами для производства работ с прицепными приспособлениями и устройствами с соблюдением правил дорожного движения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 устранение неисправностей в работе тракторов. Производство текущего ремонта и участие во всех видах ремонта обслуживаемого трактора и прицепных устройств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погрузкой, креплением и разгрузкой транспортируемых грузов.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самоходными сельскохозяйственными машинами с соблюдением правил дорожного движения.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 устранение неисправностей в работе самоходных сельскохозяйственных машин.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постановка самоходных сельскохозяйственных машин на хранение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4525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технического обслуживания и ремонта самоходных сельскохозяйственных машин </a:t>
                      </a:r>
                    </a:p>
                    <a:p>
                      <a:pPr marL="644525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первой медицинской помощи.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6357257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E836D-E8A2-4E26-B357-5CEF8F712038}"/>
              </a:ext>
            </a:extLst>
          </p:cNvPr>
          <p:cNvSpPr txBox="1"/>
          <p:nvPr/>
        </p:nvSpPr>
        <p:spPr>
          <a:xfrm>
            <a:off x="8066314" y="5685038"/>
            <a:ext cx="62266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Балкарский агропромышленный колледж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Б.Г.Хамдохова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0897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F1CFE-4995-491E-AAEE-FCB8C0E1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72" y="41805"/>
            <a:ext cx="7148231" cy="1003301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ГБПОУ«Кабардино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-Балкарский гуманитарно- технический колледж»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4D9D61-C7DE-484D-A519-1A47D86BF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62075" cy="1003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8B2BD0-885D-4A61-8F4E-DA12FFD06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-1738"/>
            <a:ext cx="1933576" cy="905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990400-02E8-4B94-9A9D-D23B083CC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-1738"/>
            <a:ext cx="1362075" cy="1282446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64158"/>
              </p:ext>
            </p:extLst>
          </p:nvPr>
        </p:nvGraphicFramePr>
        <p:xfrm>
          <a:off x="1" y="2623455"/>
          <a:ext cx="12192000" cy="423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234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09.02.06	Сетевое и системное администрирование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09.02.11	Разработка и управление программного обеспечения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10.02.05	Обеспечение информационной безопасности автоматизированных систем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38.02.07	Банковское дело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38.02.08	Торговое дело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40.02.04	Юриспруденция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44.02.01	Дошкольное 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44.02.02	Преподавание в начальных классах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49.02.01	Физическая культура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904219" y="1258394"/>
            <a:ext cx="8187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29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83209"/>
              </p:ext>
            </p:extLst>
          </p:nvPr>
        </p:nvGraphicFramePr>
        <p:xfrm>
          <a:off x="0" y="1001486"/>
          <a:ext cx="12192000" cy="594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5225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Младшая медицинская сестра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упаковок (емкостей), контейнеров для материальных объектов и медицинских отходов, правила герметизации упаковок для отходов различного класса опасности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и способы перемещения и транспортировки материальных объектов, медицинских отходов и обеспечения их сохранности в медицинской организации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и правила использования средств перемещения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подъема и перемещения тяжестей с учетом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здоровьесберегающих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технологий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инфекционной безопасности, санитарно-гигиенический и противоэпидемический режим при транспортировке материальных объектов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обращения с медицинскими отходами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гигиенической обработки рук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оказания первой помощи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охраны труда, меры пожарной безопасности, порядок действий при чрезвычайных ситуациях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indent="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специальные средства для размещения и перемещения пациента в постели с применением принципов эргономики </a:t>
                      </a:r>
                    </a:p>
                    <a:p>
                      <a:pPr marL="358775" indent="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Размещать и перемещать пациента в постели с использованием принципов эргономики </a:t>
                      </a:r>
                    </a:p>
                    <a:p>
                      <a:pPr marL="358775" indent="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комфортные условия пребывания пациента в медицинской организации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6324600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18BD1E-C1E4-442F-BF08-DAC9AF3E0E07}"/>
              </a:ext>
            </a:extLst>
          </p:cNvPr>
          <p:cNvSpPr txBox="1"/>
          <p:nvPr/>
        </p:nvSpPr>
        <p:spPr>
          <a:xfrm>
            <a:off x="7946572" y="6008169"/>
            <a:ext cx="622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ЧПОУ «Медколледж «Призвание»</a:t>
            </a:r>
          </a:p>
        </p:txBody>
      </p:sp>
    </p:spTree>
    <p:extLst>
      <p:ext uri="{BB962C8B-B14F-4D97-AF65-F5344CB8AC3E}">
        <p14:creationId xmlns:p14="http://schemas.microsoft.com/office/powerpoint/2010/main" val="3827376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/>
        </p:nvGraphicFramePr>
        <p:xfrm>
          <a:off x="0" y="1001486"/>
          <a:ext cx="12192000" cy="4477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3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442857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6966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16909 Швея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комплекса услуг по разработке (подбору) моделей одежды, их авторское сопровождение в процессе изготовления швейных, трикотажных, меховых, кожаных изделий различного ассортимента по индивидуальным заказам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комплекса работ в процессе ремонта и изготовления швейных, трикотажных, меховых, кожаных изделий различного ассортимента по индивидуальным заказам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комплекса работ в процессе ремонта или изготовления дизайнерских и эксклюзивных швейных, трикотажных, меховых, кожаных изделий различного ассортимента по индивидуальным заказам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4525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Межотраслевая коммуникация</a:t>
                      </a:r>
                    </a:p>
                    <a:p>
                      <a:pPr marL="644525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Клиентоориентированность</a:t>
                      </a:r>
                    </a:p>
                    <a:p>
                      <a:pPr marL="644525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художественного творчества</a:t>
                      </a:r>
                    </a:p>
                    <a:p>
                      <a:pPr marL="644525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Бережное производство </a:t>
                      </a:r>
                    </a:p>
                    <a:p>
                      <a:pPr marL="644525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людьми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119742" y="5377543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4DD9CC-739C-4F6D-A769-FEBFC9C4BA3E}"/>
              </a:ext>
            </a:extLst>
          </p:cNvPr>
          <p:cNvSpPr txBox="1"/>
          <p:nvPr/>
        </p:nvSpPr>
        <p:spPr>
          <a:xfrm>
            <a:off x="2035627" y="5619755"/>
            <a:ext cx="81207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«Нальчикский  колледж легкой промышленности»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«Эльбрусский  региональный колледж»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«Прохладненский   многопрофильный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654540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029472"/>
              </p:ext>
            </p:extLst>
          </p:nvPr>
        </p:nvGraphicFramePr>
        <p:xfrm>
          <a:off x="0" y="0"/>
          <a:ext cx="12192000" cy="55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</a:tblGrid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</a:t>
                      </a:r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186F81-B02B-4F3F-9273-EC8050089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8707"/>
              </p:ext>
            </p:extLst>
          </p:nvPr>
        </p:nvGraphicFramePr>
        <p:xfrm>
          <a:off x="352425" y="638578"/>
          <a:ext cx="11839575" cy="6035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4702">
                  <a:extLst>
                    <a:ext uri="{9D8B030D-6E8A-4147-A177-3AD203B41FA5}">
                      <a16:colId xmlns:a16="http://schemas.microsoft.com/office/drawing/2014/main" val="1621799291"/>
                    </a:ext>
                  </a:extLst>
                </a:gridCol>
                <a:gridCol w="3514873">
                  <a:extLst>
                    <a:ext uri="{9D8B030D-6E8A-4147-A177-3AD203B41FA5}">
                      <a16:colId xmlns:a16="http://schemas.microsoft.com/office/drawing/2014/main" val="2466251646"/>
                    </a:ext>
                  </a:extLst>
                </a:gridCol>
              </a:tblGrid>
              <a:tr h="44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23.01.17 Мастер по ремонту и обслуживанию автомобилей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62116"/>
                  </a:ext>
                </a:extLst>
              </a:tr>
              <a:tr h="28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43.01.09 Повар, кондитер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612751"/>
                  </a:ext>
                </a:extLst>
              </a:tr>
              <a:tr h="634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29.02.10 Конструирование, моделирование и технология изготовления изделий легкой промышленности (по видам)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1504"/>
                  </a:ext>
                </a:extLst>
              </a:tr>
              <a:tr h="28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43.02.16 Туризм и гостеприимство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26639"/>
                  </a:ext>
                </a:extLst>
              </a:tr>
              <a:tr h="600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15.01.05 Сварщик (ручной и частично механизированной сварки (наплавки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95040"/>
                  </a:ext>
                </a:extLst>
              </a:tr>
              <a:tr h="28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09.02.06 Сетевое и системное администрирование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39993"/>
                  </a:ext>
                </a:extLst>
              </a:tr>
              <a:tr h="347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08.02.01 Строительство и эксплуатация зданий и сооружений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83070"/>
                  </a:ext>
                </a:extLst>
              </a:tr>
              <a:tr h="289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 Фармация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550349"/>
                  </a:ext>
                </a:extLst>
              </a:tr>
              <a:tr h="28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34.02.01 Сестринское дело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26373"/>
                  </a:ext>
                </a:extLst>
              </a:tr>
              <a:tr h="28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16675 Повар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07152"/>
                  </a:ext>
                </a:extLst>
              </a:tr>
              <a:tr h="28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40.02.04 Юриспруденция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75377"/>
                  </a:ext>
                </a:extLst>
              </a:tr>
              <a:tr h="600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09.01.04 Наладчик аппаратных программных средств              инфокоммуникационных систем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40619"/>
                  </a:ext>
                </a:extLst>
              </a:tr>
              <a:tr h="28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18511 Слесарь по ремонту автомобилей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2419"/>
                  </a:ext>
                </a:extLst>
              </a:tr>
              <a:tr h="277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19205 Тракторист-машинист сельскохозяйственного производства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20949"/>
                  </a:ext>
                </a:extLst>
              </a:tr>
              <a:tr h="289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Младшая медицинская сестра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16461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16909 Швея</a:t>
                      </a: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15" marR="456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5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55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46209"/>
              </p:ext>
            </p:extLst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работодателей, для трудоустройства по </a:t>
                      </a: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востребованным профессиям/специальностям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E6A6F3E-8CD6-48FE-AB2E-8160BE46A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16774"/>
              </p:ext>
            </p:extLst>
          </p:nvPr>
        </p:nvGraphicFramePr>
        <p:xfrm>
          <a:off x="0" y="921442"/>
          <a:ext cx="12192000" cy="6193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2143">
                  <a:extLst>
                    <a:ext uri="{9D8B030D-6E8A-4147-A177-3AD203B41FA5}">
                      <a16:colId xmlns:a16="http://schemas.microsoft.com/office/drawing/2014/main" val="4155796738"/>
                    </a:ext>
                  </a:extLst>
                </a:gridCol>
                <a:gridCol w="7479857">
                  <a:extLst>
                    <a:ext uri="{9D8B030D-6E8A-4147-A177-3AD203B41FA5}">
                      <a16:colId xmlns:a16="http://schemas.microsoft.com/office/drawing/2014/main" val="3888010213"/>
                    </a:ext>
                  </a:extLst>
                </a:gridCol>
              </a:tblGrid>
              <a:tr h="236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ООО «Диск Строй»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84835"/>
                  </a:ext>
                </a:extLst>
              </a:tr>
              <a:tr h="235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360003, КБР, г. Нальчик ул. Тарчокова, д. 76.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2498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diskstroi@yandex.ru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74924"/>
                  </a:ext>
                </a:extLst>
              </a:tr>
              <a:tr h="4427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(928) 700-11-05</a:t>
                      </a: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13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Открытое Акционерное Общество  «ЭЛЬБРУССКАЯ СЕЛЬХОЗТЕХНИКА»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29808"/>
                  </a:ext>
                </a:extLst>
              </a:tr>
              <a:tr h="2354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360000, КБР, г. Нальчик, ул.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Абидова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10.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88037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60133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+7 866 291-30-16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4392"/>
                  </a:ext>
                </a:extLst>
              </a:tr>
              <a:tr h="352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Каббалкавтотехобслуживание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06108"/>
                  </a:ext>
                </a:extLst>
              </a:tr>
              <a:tr h="2354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360016, КБР, г. Нальчик ул.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Мальбахова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129.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03221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kbato@bk.ru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62873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+7 866 291-60-70</a:t>
                      </a: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11294"/>
                  </a:ext>
                </a:extLst>
              </a:tr>
              <a:tr h="352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предприниматель ИП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Маршенкулов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Атмир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Адамович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00655"/>
                  </a:ext>
                </a:extLst>
              </a:tr>
              <a:tr h="2354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360019, КБР,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г.Нальчик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ул.Семиренко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д.429.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44173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marshenkulov-atmir@yandex.ru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27370"/>
                  </a:ext>
                </a:extLst>
              </a:tr>
              <a:tr h="352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8-909-490-74-76</a:t>
                      </a: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10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62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08E4076-30D6-4537-AF45-BDECF516A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30191"/>
              </p:ext>
            </p:extLst>
          </p:nvPr>
        </p:nvGraphicFramePr>
        <p:xfrm>
          <a:off x="1" y="179263"/>
          <a:ext cx="12192000" cy="6067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4885">
                  <a:extLst>
                    <a:ext uri="{9D8B030D-6E8A-4147-A177-3AD203B41FA5}">
                      <a16:colId xmlns:a16="http://schemas.microsoft.com/office/drawing/2014/main" val="1387728325"/>
                    </a:ext>
                  </a:extLst>
                </a:gridCol>
                <a:gridCol w="7317115">
                  <a:extLst>
                    <a:ext uri="{9D8B030D-6E8A-4147-A177-3AD203B41FA5}">
                      <a16:colId xmlns:a16="http://schemas.microsoft.com/office/drawing/2014/main" val="4079362385"/>
                    </a:ext>
                  </a:extLst>
                </a:gridCol>
              </a:tblGrid>
              <a:tr h="3922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 ООО «КИТ»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4633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360016, КБР, г. Нальчик ул. Мальбахова, д. 3.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444571"/>
                  </a:ext>
                </a:extLst>
              </a:tr>
              <a:tr h="232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a_ketov@bk.ru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64448"/>
                  </a:ext>
                </a:extLst>
              </a:tr>
              <a:tr h="6333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+7 928 700-33-66</a:t>
                      </a: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69175"/>
                  </a:ext>
                </a:extLst>
              </a:tr>
              <a:tr h="232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Транспортная компания «Малена»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964972"/>
                  </a:ext>
                </a:extLst>
              </a:tr>
              <a:tr h="2600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360000, КБР, г. Нальчик ул.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Тарчокова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2 «А», корпус 3.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48813"/>
                  </a:ext>
                </a:extLst>
              </a:tr>
              <a:tr h="232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Loia81@rambler.ru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368437"/>
                  </a:ext>
                </a:extLst>
              </a:tr>
              <a:tr h="232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+79289156882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64050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молодежная общественная организация содействия повышению мобильности трудовых ресурсов "Мобильные кадры России"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2875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127322, г. Москва, Огородный проезд, дом 20, офис 800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977349"/>
                  </a:ext>
                </a:extLst>
              </a:tr>
              <a:tr h="232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fo@mstat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90718"/>
                  </a:ext>
                </a:extLst>
              </a:tr>
              <a:tr h="4661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(800) 222-89-22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91342"/>
                  </a:ext>
                </a:extLst>
              </a:tr>
              <a:tr h="232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«Нальчикский транспорт»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1713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360032, КБР, г. Нальчик, ул. Шогенова, д. 52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16297"/>
                  </a:ext>
                </a:extLst>
              </a:tr>
              <a:tr h="232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nalchiktransport@mail.ru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58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(8662) 730-194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8" marR="446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5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50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AABFB4-3EFD-439B-A451-E8DD73698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72019"/>
              </p:ext>
            </p:extLst>
          </p:nvPr>
        </p:nvGraphicFramePr>
        <p:xfrm>
          <a:off x="0" y="95251"/>
          <a:ext cx="12191999" cy="6724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7250">
                  <a:extLst>
                    <a:ext uri="{9D8B030D-6E8A-4147-A177-3AD203B41FA5}">
                      <a16:colId xmlns:a16="http://schemas.microsoft.com/office/drawing/2014/main" val="4245676024"/>
                    </a:ext>
                  </a:extLst>
                </a:gridCol>
                <a:gridCol w="7524749">
                  <a:extLst>
                    <a:ext uri="{9D8B030D-6E8A-4147-A177-3AD203B41FA5}">
                      <a16:colId xmlns:a16="http://schemas.microsoft.com/office/drawing/2014/main" val="2146517907"/>
                    </a:ext>
                  </a:extLst>
                </a:gridCol>
              </a:tblGrid>
              <a:tr h="44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Березгов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Мурат Валерьевич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studio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777369"/>
                  </a:ext>
                </a:extLst>
              </a:tr>
              <a:tr h="331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360000, КБР, г.Нальчик, ул.Ахохова, д.167 «А»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596624"/>
                  </a:ext>
                </a:extLst>
              </a:tr>
              <a:tr h="616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Kant_studio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81084"/>
                  </a:ext>
                </a:extLst>
              </a:tr>
              <a:tr h="7457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«КАРЛОВ ЛЭНД КОМПАНИ»</a:t>
                      </a:r>
                      <a:endParaRPr lang="ru-RU" sz="20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12867"/>
                  </a:ext>
                </a:extLst>
              </a:tr>
              <a:tr h="916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360017, Кабардино-Балкарская Республика, г. о. Нальчик, г. Нальчик, ул. Лермонтова, двлд. 54, ком. 415.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360017, КБР, г.Нальчик, ул.Абидова, д.2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277152"/>
                  </a:ext>
                </a:extLst>
              </a:tr>
              <a:tr h="616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karlov.kompani@internet.ru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06951"/>
                  </a:ext>
                </a:extLst>
              </a:tr>
              <a:tr h="12072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"ЦЕНТР ОЦЕНКИ КАЧЕСТВА ОБРАЗОВАНИЯ, ПРОФЕССИОНАЛЬНОГО МАСТЕРСТВА И КВАЛИФИКАЦИИ ПЕДАГОГОВ" МИНИСТЕРСТВА ПРОСВЕЩЕНИЯ КАБАРДИНО-БАЛКАРСКОЙ РЕСПУБЛИКИ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270141"/>
                  </a:ext>
                </a:extLst>
              </a:tr>
              <a:tr h="331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360000, КБР, г. Нальчик, пр-кт Ленина, д. 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99126"/>
                  </a:ext>
                </a:extLst>
              </a:tr>
              <a:tr h="984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kbrcenter@mail.ru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0721010238@07er.ru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buh-ege@yandex.ru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26359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+7 866 242-74-83</a:t>
                      </a:r>
                    </a:p>
                  </a:txBody>
                  <a:tcPr marL="36562" marR="365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51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69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0B7D4C8-9C78-45A3-8E20-92AB2E5E2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54153"/>
              </p:ext>
            </p:extLst>
          </p:nvPr>
        </p:nvGraphicFramePr>
        <p:xfrm>
          <a:off x="0" y="95377"/>
          <a:ext cx="12192000" cy="6762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1050">
                  <a:extLst>
                    <a:ext uri="{9D8B030D-6E8A-4147-A177-3AD203B41FA5}">
                      <a16:colId xmlns:a16="http://schemas.microsoft.com/office/drawing/2014/main" val="2204995142"/>
                    </a:ext>
                  </a:extLst>
                </a:gridCol>
                <a:gridCol w="7600950">
                  <a:extLst>
                    <a:ext uri="{9D8B030D-6E8A-4147-A177-3AD203B41FA5}">
                      <a16:colId xmlns:a16="http://schemas.microsoft.com/office/drawing/2014/main" val="313607270"/>
                    </a:ext>
                  </a:extLst>
                </a:gridCol>
              </a:tblGrid>
              <a:tr h="113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 филиал ПАО «Ростелеком»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43050"/>
                  </a:ext>
                </a:extLst>
              </a:tr>
              <a:tr h="2395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360051, КБР, г. Нальчик, ул. Головко, д. 4.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391420"/>
                  </a:ext>
                </a:extLst>
              </a:tr>
              <a:tr h="285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kbr@sout.rt.ru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13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(8662) 42 21 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24969"/>
                  </a:ext>
                </a:extLst>
              </a:tr>
              <a:tr h="4111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Акционерное общество АО «Почта России» УФПС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52131"/>
                  </a:ext>
                </a:extLst>
              </a:tr>
              <a:tr h="3123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360000, КБР,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г.Нальчик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ул.Шогенцукова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д.14.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12689"/>
                  </a:ext>
                </a:extLst>
              </a:tr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Office7@kbrpost.ru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98337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(8662) 424-115</a:t>
                      </a: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380507"/>
                  </a:ext>
                </a:extLst>
              </a:tr>
              <a:tr h="711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Руспромтранс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384091"/>
                  </a:ext>
                </a:extLst>
              </a:tr>
              <a:tr h="2707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360017, КБР, г.Нальчик, ул.Мечникова, д.56.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59476"/>
                  </a:ext>
                </a:extLst>
              </a:tr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@bk.ru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6030"/>
                  </a:ext>
                </a:extLst>
              </a:tr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+79187293700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71884"/>
                  </a:ext>
                </a:extLst>
              </a:tr>
              <a:tr h="7112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 ООО «Этнос»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381584"/>
                  </a:ext>
                </a:extLst>
              </a:tr>
              <a:tr h="2863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360019, КБР,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г.Нальчик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ул.Идарова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д.64.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41198"/>
                  </a:ext>
                </a:extLst>
              </a:tr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auto-sk@mail.ru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37705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+7-967-428-22-22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9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19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4F35AD6-13EB-49A8-8ABC-7E1B4B7F9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80834"/>
              </p:ext>
            </p:extLst>
          </p:nvPr>
        </p:nvGraphicFramePr>
        <p:xfrm>
          <a:off x="0" y="139700"/>
          <a:ext cx="12192000" cy="1096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1050">
                  <a:extLst>
                    <a:ext uri="{9D8B030D-6E8A-4147-A177-3AD203B41FA5}">
                      <a16:colId xmlns:a16="http://schemas.microsoft.com/office/drawing/2014/main" val="3958423397"/>
                    </a:ext>
                  </a:extLst>
                </a:gridCol>
                <a:gridCol w="7600950">
                  <a:extLst>
                    <a:ext uri="{9D8B030D-6E8A-4147-A177-3AD203B41FA5}">
                      <a16:colId xmlns:a16="http://schemas.microsoft.com/office/drawing/2014/main" val="1037362268"/>
                    </a:ext>
                  </a:extLst>
                </a:gridCol>
              </a:tblGrid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Горзеленхоз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93146"/>
                  </a:ext>
                </a:extLst>
              </a:tr>
              <a:tr h="2348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360019, КБР,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г.Нальчик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ул.Идарова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д.126.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91047"/>
                  </a:ext>
                </a:extLst>
              </a:tr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gorzel-zakupki@mail.ru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61937"/>
                  </a:ext>
                </a:extLst>
              </a:tr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88662-75-02-02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3916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8E63D5B-490E-4752-8CFD-D633A7DDE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3031"/>
              </p:ext>
            </p:extLst>
          </p:nvPr>
        </p:nvGraphicFramePr>
        <p:xfrm>
          <a:off x="0" y="1474026"/>
          <a:ext cx="12192000" cy="51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599673196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605867960"/>
                    </a:ext>
                  </a:extLst>
                </a:gridCol>
              </a:tblGrid>
              <a:tr h="378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«Технология Безопасности»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10537"/>
                  </a:ext>
                </a:extLst>
              </a:tr>
              <a:tr h="21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360019, КБР, г.Нальчик, ул.Бехтерева, д.2, кв.2.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96627"/>
                  </a:ext>
                </a:extLst>
              </a:tr>
              <a:tr h="290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tehbez.nal@mail.ru</a:t>
                      </a: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76198"/>
                  </a:ext>
                </a:extLst>
              </a:tr>
              <a:tr h="744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+7 928 914-36-92</a:t>
                      </a: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50084"/>
                  </a:ext>
                </a:extLst>
              </a:tr>
              <a:tr h="491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«АСК» Архитектурно-строительная компания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029307"/>
                  </a:ext>
                </a:extLst>
              </a:tr>
              <a:tr h="21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360000, КБР, г.Нальчик, ул.Мальбахова, д.4.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5"/>
                  </a:ext>
                </a:extLst>
              </a:tr>
              <a:tr h="10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ask_vorota@mail.ru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14864"/>
                  </a:ext>
                </a:extLst>
              </a:tr>
              <a:tr h="10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+7-928-913-20-58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756446"/>
                  </a:ext>
                </a:extLst>
              </a:tr>
              <a:tr h="378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«Баксан-Автозапчасть»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59116"/>
                  </a:ext>
                </a:extLst>
              </a:tr>
              <a:tr h="21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361534, КБР,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г.Баксан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ул.Шукова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д.17.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07541"/>
                  </a:ext>
                </a:extLst>
              </a:tr>
              <a:tr h="265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baksanavtozap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82755"/>
                  </a:ext>
                </a:extLst>
              </a:tr>
              <a:tr h="10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8-866-34-4-17-54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4-11-27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9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72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B509DF8-0D91-4384-B04D-5280BD8B7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65735"/>
              </p:ext>
            </p:extLst>
          </p:nvPr>
        </p:nvGraphicFramePr>
        <p:xfrm>
          <a:off x="0" y="228600"/>
          <a:ext cx="12192000" cy="1096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2950">
                  <a:extLst>
                    <a:ext uri="{9D8B030D-6E8A-4147-A177-3AD203B41FA5}">
                      <a16:colId xmlns:a16="http://schemas.microsoft.com/office/drawing/2014/main" val="1392296050"/>
                    </a:ext>
                  </a:extLst>
                </a:gridCol>
                <a:gridCol w="7639050">
                  <a:extLst>
                    <a:ext uri="{9D8B030D-6E8A-4147-A177-3AD203B41FA5}">
                      <a16:colId xmlns:a16="http://schemas.microsoft.com/office/drawing/2014/main" val="324481740"/>
                    </a:ext>
                  </a:extLst>
                </a:gridCol>
              </a:tblGrid>
              <a:tr h="10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«Урванское ДРСУ»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261614"/>
                  </a:ext>
                </a:extLst>
              </a:tr>
              <a:tr h="21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КБР, Урванский район,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г.Нарткала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ул.Матросова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76072"/>
                  </a:ext>
                </a:extLst>
              </a:tr>
              <a:tr h="10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info@helpinver.com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938159"/>
                  </a:ext>
                </a:extLst>
              </a:tr>
              <a:tr h="10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886635 4-30-21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6603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47859BC-13E6-4AE0-BE9E-1AC496DCA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36989"/>
              </p:ext>
            </p:extLst>
          </p:nvPr>
        </p:nvGraphicFramePr>
        <p:xfrm>
          <a:off x="0" y="1668239"/>
          <a:ext cx="12192000" cy="4706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0575">
                  <a:extLst>
                    <a:ext uri="{9D8B030D-6E8A-4147-A177-3AD203B41FA5}">
                      <a16:colId xmlns:a16="http://schemas.microsoft.com/office/drawing/2014/main" val="146394160"/>
                    </a:ext>
                  </a:extLst>
                </a:gridCol>
                <a:gridCol w="7591425">
                  <a:extLst>
                    <a:ext uri="{9D8B030D-6E8A-4147-A177-3AD203B41FA5}">
                      <a16:colId xmlns:a16="http://schemas.microsoft.com/office/drawing/2014/main" val="2967654711"/>
                    </a:ext>
                  </a:extLst>
                </a:gridCol>
              </a:tblGrid>
              <a:tr h="710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Санаторий «Долинск»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9813"/>
                  </a:ext>
                </a:extLst>
              </a:tr>
              <a:tr h="325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360021, Кабардино-Балкарская Республика, г Нальчик, Профсоюзная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2б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12118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dolinsk1@mail.ru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77902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(8662) 42-31-19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6467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ГКУ Республиканский центр народных художественных промыслов и ремесел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8900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Кабардинская ул., 26, Нальчик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7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promisly-kbr@mail.ru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0099"/>
                  </a:ext>
                </a:extLst>
              </a:tr>
              <a:tr h="591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(8662) 42-34-85</a:t>
                      </a: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92623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95250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"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Каббалкавтотехобслуживание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04680"/>
                  </a:ext>
                </a:extLst>
              </a:tr>
              <a:tr h="246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360000, Кабардино-Балкарская Республика, город Нальчик, ул. Мальбахова, д.129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64174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kbato@bk.ru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03380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89287116050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0" marR="544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2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1568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B262791-51CE-46A3-ADAA-ACB1F7675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8230"/>
              </p:ext>
            </p:extLst>
          </p:nvPr>
        </p:nvGraphicFramePr>
        <p:xfrm>
          <a:off x="0" y="0"/>
          <a:ext cx="12192000" cy="2646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918347070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3596219245"/>
                    </a:ext>
                  </a:extLst>
                </a:gridCol>
              </a:tblGrid>
              <a:tr h="30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"Дивизион"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82072"/>
                  </a:ext>
                </a:extLst>
              </a:tr>
              <a:tr h="258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360022, Кабардино-Балкарская Республика, город Нальчик, ул.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Мальбахова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68725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Office@edivision.ru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55480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89287248422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21456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«Эльбрус-тур» Пансионат Эльбрус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462082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КБР Эльбрусский район п. Тегенекли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926066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elbrus-tours@bi.ru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15433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89287094912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42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43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A27F4-D793-4605-B422-677DF56A9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00006" cy="1104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8D2D48-1E80-4057-8158-96CC96D50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2BC8A-7347-41FE-8D9C-42D8DF6ECD51}"/>
              </a:ext>
            </a:extLst>
          </p:cNvPr>
          <p:cNvSpPr txBox="1"/>
          <p:nvPr/>
        </p:nvSpPr>
        <p:spPr>
          <a:xfrm>
            <a:off x="1695450" y="95341"/>
            <a:ext cx="8754836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C0D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 «Кабардино-Балкарский сельскохозяйственный колледж»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D7367-4D2D-4A0F-A40A-8A4B821C4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r="18120"/>
          <a:stretch/>
        </p:blipFill>
        <p:spPr>
          <a:xfrm>
            <a:off x="10560934" y="0"/>
            <a:ext cx="1319032" cy="1379888"/>
          </a:xfrm>
          <a:prstGeom prst="rect">
            <a:avLst/>
          </a:prstGeom>
        </p:spPr>
      </p:pic>
      <p:pic>
        <p:nvPicPr>
          <p:cNvPr id="11" name="Объект 8">
            <a:extLst>
              <a:ext uri="{FF2B5EF4-FFF2-40B4-BE49-F238E27FC236}">
                <a16:creationId xmlns:a16="http://schemas.microsoft.com/office/drawing/2014/main" id="{0E1BF0A5-937F-47DE-BBDF-A41159B04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2" b="59121"/>
          <a:stretch/>
        </p:blipFill>
        <p:spPr>
          <a:xfrm>
            <a:off x="228600" y="1379888"/>
            <a:ext cx="11963400" cy="110456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F361BE-9E35-4602-B114-8F80637FF456}"/>
              </a:ext>
            </a:extLst>
          </p:cNvPr>
          <p:cNvSpPr txBox="1"/>
          <p:nvPr/>
        </p:nvSpPr>
        <p:spPr>
          <a:xfrm>
            <a:off x="2839378" y="2785356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Горячая линия: 8(86634) 4-32-25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E4F3D1-D9C4-44EC-91D1-79A607C56871}"/>
              </a:ext>
            </a:extLst>
          </p:cNvPr>
          <p:cNvSpPr txBox="1"/>
          <p:nvPr/>
        </p:nvSpPr>
        <p:spPr>
          <a:xfrm>
            <a:off x="114300" y="4841986"/>
            <a:ext cx="4575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город Баксан, проспект Ленина, д. 112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F69782-7730-40F5-AAC7-3D5416FE65C2}"/>
              </a:ext>
            </a:extLst>
          </p:cNvPr>
          <p:cNvSpPr txBox="1"/>
          <p:nvPr/>
        </p:nvSpPr>
        <p:spPr>
          <a:xfrm>
            <a:off x="6134100" y="4660288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bplagro@mail.ru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  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96F00D-BEF2-4FC0-9F78-58171663E228}"/>
              </a:ext>
            </a:extLst>
          </p:cNvPr>
          <p:cNvSpPr txBox="1"/>
          <p:nvPr/>
        </p:nvSpPr>
        <p:spPr>
          <a:xfrm>
            <a:off x="58761" y="5693226"/>
            <a:ext cx="617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</a:p>
          <a:p>
            <a:r>
              <a:rPr lang="en-US" sz="24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xn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----8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sbacnfi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agda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xn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9B2A7-E932-49D6-B9A2-D16BCA36D068}"/>
              </a:ext>
            </a:extLst>
          </p:cNvPr>
          <p:cNvSpPr txBox="1"/>
          <p:nvPr/>
        </p:nvSpPr>
        <p:spPr>
          <a:xfrm>
            <a:off x="5124790" y="6062558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https://vk.ru/club228384634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9890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2E002776-0E20-433C-B7FA-D20AB78F3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7992"/>
              </p:ext>
            </p:extLst>
          </p:nvPr>
        </p:nvGraphicFramePr>
        <p:xfrm>
          <a:off x="0" y="-1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</a:tblGrid>
              <a:tr h="7481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мастерская </a:t>
                      </a: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гончарного ремесла и вышивки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BDA355-1236-45B0-A839-55B464082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36" y="822959"/>
            <a:ext cx="3051464" cy="3051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1BE23B-2251-49CE-B7A9-64E6324124AB}"/>
              </a:ext>
            </a:extLst>
          </p:cNvPr>
          <p:cNvSpPr txBox="1"/>
          <p:nvPr/>
        </p:nvSpPr>
        <p:spPr>
          <a:xfrm>
            <a:off x="145473" y="947065"/>
            <a:ext cx="87860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РЦНХПиР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был открыт в 2001 году в соответствии с Постановлением Правительства КБР № 306 от 24.06.2000г. на основании Закона КБР «О народных художественных промыслах» № 13-РЗ от 18.01.2001г.  Учредителем Центра является Министерство культуры КБР.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 360000, КБР,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г.Нальчик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ул.Кешокова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43, 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(8662) 42-40-01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(приемная)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mk@kbr.ru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 mk.kbr.ru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10684-0EC7-4983-8AED-4A273C66C382}"/>
              </a:ext>
            </a:extLst>
          </p:cNvPr>
          <p:cNvSpPr txBox="1"/>
          <p:nvPr/>
        </p:nvSpPr>
        <p:spPr>
          <a:xfrm>
            <a:off x="0" y="4919008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проводится в форме разовых мастер-классов и трехмесячных учебных курсов. По завершения трехмесячного курса проводится экзаменационная работа, отчетная выставка, выдаётся свидетельство о прохождении курса мастер-классов. Центр оказывает поддержку своим выпускникам в плане их дальнейшего материального обеспечения, предоставляя на безвозмездной основе торговое место для реализации их изделий в выставочном салоне-магазине при ГКУ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РЦНХПиР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Выставочный салон находится в центре города Нальчик.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274EE0-2EB1-44E2-9632-63E882AC1E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5"/>
          <a:stretch/>
        </p:blipFill>
        <p:spPr>
          <a:xfrm>
            <a:off x="2607253" y="3429000"/>
            <a:ext cx="2398857" cy="14376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F87A41-9A84-432D-B504-573FF86B32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2"/>
          <a:stretch/>
        </p:blipFill>
        <p:spPr>
          <a:xfrm>
            <a:off x="6363856" y="3037880"/>
            <a:ext cx="231832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F1CFE-4995-491E-AAEE-FCB8C0E1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107" y="0"/>
            <a:ext cx="9274828" cy="100330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C0D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«Кабардино-Балкарский сельскохозяйственный колледж»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4D9D61-C7DE-484D-A519-1A47D86BF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62075" cy="10033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17349"/>
              </p:ext>
            </p:extLst>
          </p:nvPr>
        </p:nvGraphicFramePr>
        <p:xfrm>
          <a:off x="1" y="2623455"/>
          <a:ext cx="12192000" cy="5043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7897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3490. Исполнитель художественно-оформительских работ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54.01.20 Графический дизайнер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23.01.17 Мастер по ремонту и обслуживанию автомобилей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15.01.05 Сварщик ручной и частично механизированной сварки (наплавка)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15.01.35 Мастер слесарных работ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35.02.16 Эксплуатация и ремонт сельскохозяйственной техники и оборудования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2002191" y="1131917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B7C066-A19B-4DA3-9279-180A5310E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r="18120"/>
          <a:stretch/>
        </p:blipFill>
        <p:spPr>
          <a:xfrm>
            <a:off x="10872968" y="41805"/>
            <a:ext cx="1319032" cy="13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A1787-4C19-4A08-9962-B042957CD7B4}"/>
              </a:ext>
            </a:extLst>
          </p:cNvPr>
          <p:cNvSpPr txBox="1"/>
          <p:nvPr/>
        </p:nvSpPr>
        <p:spPr>
          <a:xfrm>
            <a:off x="130629" y="418702"/>
            <a:ext cx="8601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«Кабардино-Балкарский агропромышленный колледж им.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Б.Г.Хамдохова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  <p:pic>
        <p:nvPicPr>
          <p:cNvPr id="6" name="Изображение1">
            <a:extLst>
              <a:ext uri="{FF2B5EF4-FFF2-40B4-BE49-F238E27FC236}">
                <a16:creationId xmlns:a16="http://schemas.microsoft.com/office/drawing/2014/main" id="{D29A76BF-EF63-4DE0-95C1-464506672D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860971" y="0"/>
            <a:ext cx="3331029" cy="213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8DC329-EF31-4186-BF8A-15EBDDB620AA}"/>
              </a:ext>
            </a:extLst>
          </p:cNvPr>
          <p:cNvSpPr txBox="1"/>
          <p:nvPr/>
        </p:nvSpPr>
        <p:spPr>
          <a:xfrm>
            <a:off x="1824035" y="2765168"/>
            <a:ext cx="7282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Контактный номер телефона	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78663573416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CEC65-1C3D-4346-93A0-C86D7333C57C}"/>
              </a:ext>
            </a:extLst>
          </p:cNvPr>
          <p:cNvSpPr txBox="1"/>
          <p:nvPr/>
        </p:nvSpPr>
        <p:spPr>
          <a:xfrm>
            <a:off x="4071937" y="6139934"/>
            <a:ext cx="6422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https://vk.com/public216473720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510A4-065A-4F3A-9E54-4283B0645199}"/>
              </a:ext>
            </a:extLst>
          </p:cNvPr>
          <p:cNvSpPr txBox="1"/>
          <p:nvPr/>
        </p:nvSpPr>
        <p:spPr>
          <a:xfrm>
            <a:off x="6185807" y="4701040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kbapl</a:t>
            </a:r>
            <a:r>
              <a:rPr lang="ru-RU" sz="24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ru-RU" sz="24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C6B80-6CA5-445A-BBEC-CCC0F0C52BB3}"/>
              </a:ext>
            </a:extLst>
          </p:cNvPr>
          <p:cNvSpPr txBox="1"/>
          <p:nvPr/>
        </p:nvSpPr>
        <p:spPr>
          <a:xfrm>
            <a:off x="557212" y="4836355"/>
            <a:ext cx="4341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с.Старый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Черек,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Куашева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08F12B-20C9-425F-9D79-9898A754FE28}"/>
              </a:ext>
            </a:extLst>
          </p:cNvPr>
          <p:cNvSpPr txBox="1"/>
          <p:nvPr/>
        </p:nvSpPr>
        <p:spPr>
          <a:xfrm>
            <a:off x="773567" y="6139934"/>
            <a:ext cx="3116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https://kbapk.ru/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E1B7C12-7688-4FB7-B1C5-E082CEE8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2765168"/>
            <a:ext cx="1045029" cy="7946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AA72D9-9945-4BC2-B3DE-9DA7FF086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6127264"/>
            <a:ext cx="1045029" cy="7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1">
            <a:extLst>
              <a:ext uri="{FF2B5EF4-FFF2-40B4-BE49-F238E27FC236}">
                <a16:creationId xmlns:a16="http://schemas.microsoft.com/office/drawing/2014/main" id="{BF7AFBD3-22E6-464C-A48B-604FDC48200E}"/>
              </a:ext>
            </a:extLst>
          </p:cNvPr>
          <p:cNvPicPr/>
          <p:nvPr/>
        </p:nvPicPr>
        <p:blipFill rotWithShape="1">
          <a:blip r:embed="rId2"/>
          <a:srcRect t="7936"/>
          <a:stretch/>
        </p:blipFill>
        <p:spPr bwMode="auto">
          <a:xfrm>
            <a:off x="9035143" y="0"/>
            <a:ext cx="3156857" cy="2020572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030139"/>
              </p:ext>
            </p:extLst>
          </p:nvPr>
        </p:nvGraphicFramePr>
        <p:xfrm>
          <a:off x="1" y="2623455"/>
          <a:ext cx="12192000" cy="4990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78971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20.02.04 Пожарная безопасность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23.01.06 Машинист дорожных и строительных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23.02.01 Организация перевозок и управления на транспорте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23.01.17 Мастер по ремонту и обслуживанию автомобилей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43.01.09 Повар, кондитер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35.02.05 Агрономия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523220" y="1175460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99F24-2EF3-462A-8A77-002ED1B705FC}"/>
              </a:ext>
            </a:extLst>
          </p:cNvPr>
          <p:cNvSpPr txBox="1"/>
          <p:nvPr/>
        </p:nvSpPr>
        <p:spPr>
          <a:xfrm>
            <a:off x="0" y="0"/>
            <a:ext cx="9840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«Кабардино-Балкарский агропромышленный колледж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им.Б.Г.Хамдохова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509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1A4F6-57AD-4BF0-AD6E-D78A5D686ABE}"/>
              </a:ext>
            </a:extLst>
          </p:cNvPr>
          <p:cNvSpPr txBox="1"/>
          <p:nvPr/>
        </p:nvSpPr>
        <p:spPr>
          <a:xfrm>
            <a:off x="71506" y="554652"/>
            <a:ext cx="92731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 «Кабардино-Балкарский колледж «Строитель»</a:t>
            </a:r>
          </a:p>
        </p:txBody>
      </p:sp>
      <p:pic>
        <p:nvPicPr>
          <p:cNvPr id="6" name="Рисунок 5" descr="C:\Users\-13~1\AppData\Local\Temp\{CC594C1C-9DCD-4CD7-9BCF-3CE24C191386}.tmp">
            <a:extLst>
              <a:ext uri="{FF2B5EF4-FFF2-40B4-BE49-F238E27FC236}">
                <a16:creationId xmlns:a16="http://schemas.microsoft.com/office/drawing/2014/main" id="{CDC24240-D4F1-4932-8F30-887EDD4320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0"/>
            <a:ext cx="2669994" cy="254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B6D4E-3F45-4179-84A3-381EB018129F}"/>
              </a:ext>
            </a:extLst>
          </p:cNvPr>
          <p:cNvSpPr txBox="1"/>
          <p:nvPr/>
        </p:nvSpPr>
        <p:spPr>
          <a:xfrm>
            <a:off x="62320" y="4855419"/>
            <a:ext cx="6183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Нальчик, ул. 1 Промышленный проезд д.1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82957-7074-4C57-B274-1DA4A1B872DA}"/>
              </a:ext>
            </a:extLst>
          </p:cNvPr>
          <p:cNvSpPr txBox="1"/>
          <p:nvPr/>
        </p:nvSpPr>
        <p:spPr>
          <a:xfrm>
            <a:off x="5890668" y="4746139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stroitei@mail.ru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90D72-7610-44CD-ABD5-C87539C1391A}"/>
              </a:ext>
            </a:extLst>
          </p:cNvPr>
          <p:cNvSpPr txBox="1"/>
          <p:nvPr/>
        </p:nvSpPr>
        <p:spPr>
          <a:xfrm>
            <a:off x="576943" y="6041962"/>
            <a:ext cx="2645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https://kb-ks.ru/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EAEAF-7E83-4758-AFA3-BD16A259CC86}"/>
              </a:ext>
            </a:extLst>
          </p:cNvPr>
          <p:cNvSpPr txBox="1"/>
          <p:nvPr/>
        </p:nvSpPr>
        <p:spPr>
          <a:xfrm>
            <a:off x="4267200" y="6041962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https://vk.com/club217099012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4ECFB-7909-4DF8-AA84-4982DAAB2DF5}"/>
              </a:ext>
            </a:extLst>
          </p:cNvPr>
          <p:cNvSpPr txBox="1"/>
          <p:nvPr/>
        </p:nvSpPr>
        <p:spPr>
          <a:xfrm>
            <a:off x="1317171" y="2542239"/>
            <a:ext cx="7053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  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88662960066 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88662960060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4BF09E-7F25-4646-AC6B-49438FCA2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092542" y="6063344"/>
            <a:ext cx="1045029" cy="7946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15A7-2761-496D-A129-138CAF050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2679443"/>
            <a:ext cx="1045029" cy="7946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73C514-18DB-4B24-AC0C-A46A29483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092542" y="4393976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78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5033</Words>
  <Application>Microsoft Office PowerPoint</Application>
  <PresentationFormat>Широкоэкранный</PresentationFormat>
  <Paragraphs>794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Государственное бюджетное профессиональное образовательное учреждение  «Кабардино-Балкарский гуманитарно- технический колледж»</vt:lpstr>
      <vt:lpstr>ГБПОУ«Кабардино-Балкарский гуманитарно- технический колледж»</vt:lpstr>
      <vt:lpstr>Презентация PowerPoint</vt:lpstr>
      <vt:lpstr>ГБПОУ «Кабардино-Балкарский сельскохозяйственный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Сатаней Б</dc:creator>
  <cp:lastModifiedBy>Сатаней Б</cp:lastModifiedBy>
  <cp:revision>46</cp:revision>
  <dcterms:created xsi:type="dcterms:W3CDTF">2026-04-22T15:57:27Z</dcterms:created>
  <dcterms:modified xsi:type="dcterms:W3CDTF">2026-04-28T06:21:23Z</dcterms:modified>
</cp:coreProperties>
</file>