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3" r:id="rId3"/>
    <p:sldId id="275" r:id="rId4"/>
    <p:sldId id="287" r:id="rId5"/>
    <p:sldId id="257" r:id="rId6"/>
    <p:sldId id="288" r:id="rId7"/>
    <p:sldId id="286" r:id="rId8"/>
    <p:sldId id="289" r:id="rId9"/>
    <p:sldId id="285" r:id="rId10"/>
    <p:sldId id="290" r:id="rId11"/>
    <p:sldId id="284" r:id="rId12"/>
    <p:sldId id="291" r:id="rId13"/>
    <p:sldId id="283" r:id="rId14"/>
    <p:sldId id="292" r:id="rId15"/>
    <p:sldId id="282" r:id="rId16"/>
    <p:sldId id="293" r:id="rId17"/>
    <p:sldId id="331" r:id="rId18"/>
    <p:sldId id="328" r:id="rId19"/>
    <p:sldId id="321" r:id="rId20"/>
    <p:sldId id="320" r:id="rId21"/>
    <p:sldId id="345" r:id="rId22"/>
    <p:sldId id="336" r:id="rId23"/>
    <p:sldId id="341" r:id="rId24"/>
    <p:sldId id="316" r:id="rId25"/>
    <p:sldId id="34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93CD9C-FDEC-4FBF-97F5-D06256574EAF}">
          <p14:sldIdLst>
            <p14:sldId id="256"/>
            <p14:sldId id="333"/>
            <p14:sldId id="275"/>
            <p14:sldId id="287"/>
            <p14:sldId id="257"/>
            <p14:sldId id="288"/>
            <p14:sldId id="286"/>
            <p14:sldId id="289"/>
            <p14:sldId id="285"/>
            <p14:sldId id="290"/>
            <p14:sldId id="284"/>
            <p14:sldId id="291"/>
            <p14:sldId id="283"/>
            <p14:sldId id="292"/>
            <p14:sldId id="282"/>
            <p14:sldId id="293"/>
            <p14:sldId id="331"/>
            <p14:sldId id="328"/>
            <p14:sldId id="321"/>
            <p14:sldId id="320"/>
            <p14:sldId id="345"/>
            <p14:sldId id="336"/>
            <p14:sldId id="341"/>
            <p14:sldId id="316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таней Б" initials="СБ" lastIdx="1" clrIdx="0">
    <p:extLst>
      <p:ext uri="{19B8F6BF-5375-455C-9EA6-DF929625EA0E}">
        <p15:presenceInfo xmlns:p15="http://schemas.microsoft.com/office/powerpoint/2012/main" userId="Сатаней 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0F2"/>
    <a:srgbClr val="AEBDEE"/>
    <a:srgbClr val="C4A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94759" autoAdjust="0"/>
  </p:normalViewPr>
  <p:slideViewPr>
    <p:cSldViewPr snapToGrid="0">
      <p:cViewPr varScale="1">
        <p:scale>
          <a:sx n="108" d="100"/>
          <a:sy n="108" d="100"/>
        </p:scale>
        <p:origin x="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E4C4-B051-46BB-99E8-9E3CF8220E1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5612-B004-4785-817C-453DDEBE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8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05612-B004-4785-817C-453DDEBEF8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14640-14AF-4B9B-9D48-DE6803BB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DDF0D0-D9FF-43AD-B536-87B71070E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D4E71-7A87-441F-A2CA-95911C52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6E0C9-75E2-48FA-9AED-07DAD0A8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B6505-4D19-4EB2-8288-8BDF9695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3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1C870-25C1-462C-A9DE-548FCCE7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75C7CE-B392-4436-8B79-A6F258C4B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C74F8-64BE-4984-B104-1C1749A4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E3A0D-6E62-4E38-B716-D3DF7D4D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D888D-1452-4302-A2FE-25FCC0EC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2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77427C-8FB6-465B-AFE9-0751F4B4F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EC03A-5060-4052-884C-D7206460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5907B-DB04-48D3-8BFA-C05C2383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54B4-810B-4E9A-AAE3-EEDAD7A3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BDC4D-FBC2-4642-88B0-B2D0059C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2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610FF-3B2A-4153-B28C-05B79713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CC2AF-EAD4-472F-B3CA-A73F500C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696B-582A-4466-860A-BF637200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CA1F-76DF-4848-8589-64B8FBD8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546D-3714-43BA-A9F3-1EADA810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F910-9AC4-4671-8B63-7CE32E89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3322E-D159-4416-A0BF-76B713E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28E51-18C5-4E3D-9420-C0249115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CFB105-E1C9-42E3-B1D9-A38077AA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64F0-01E2-4997-A030-6ADD0826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4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79939-941B-4939-BC70-BD15BBF7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133C2-718D-4AE8-9749-644BFFA8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AC2315-FDC6-4180-A2FA-92D09EB2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61A66-D480-4CC0-936B-2654F1A9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4D74AE-2EB8-4483-9309-4CAC971A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F08960-3547-46BA-AF06-BB7222C2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D849-5664-47CC-AE03-984091F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E2EF0-B901-4B74-B04A-20EF196B1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241CB2-02EA-4B42-9B4B-0DCFF41AC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D520A-7B78-4762-B4ED-923C2E48D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8C7B79-697B-4E3A-96D5-8E427097B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97BF8-888C-40F9-895C-8DB798A1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E7EF5A-ACC8-4DB3-AE6B-AEF7C014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451649-AED2-4EFE-A7B7-7E0609C4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3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2BBCA-0907-46F9-9EC8-957A3947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1A06DD-44DF-49B5-A5D0-2A09CEC5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FBD571-E446-4915-9035-4603D54D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4F44A6-F71B-471D-A514-82A9D67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062465-8FDF-4BE3-AEE6-AEDC4C21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37C071-575A-48A7-8E4B-E390895C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83D057-7DE6-4B98-906C-1DAC5684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CA80F-F869-415E-8242-9F422099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CF347-499A-4361-B51A-728CCC33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36AAB-AE89-4310-8767-38CFE99EB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BE4005-C55D-4951-BB2A-A62E500E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76BC36-D908-419A-98FC-C951CEDB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999C5-B6E6-4315-8BF9-40381647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F621-6970-4724-81EF-5835F325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39C9D2-55F5-4C59-8B78-ADA2EC4BA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326D2-519C-480A-85AD-5DCB3AF85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A65396-E78E-4316-BE1A-8810A8F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47DE3-6FC2-49A9-A80B-0A9C753B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E3A35C-F368-4E7E-B013-5A5F5A88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9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CA5EE-1DAA-43A8-BAC5-9B2FA696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198C5B-60CF-4877-A723-E9ACFAC0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2930D-0B86-420C-B21F-D12F1FA95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C87E-255B-4731-8943-2B95EE654B60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93D9E-F4CB-430A-945C-D6ECB034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9012-1DFF-44D8-BDB8-3275EC3B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DFD4-5D97-4464-8748-4E9408CD6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el:+78662913016" TargetMode="External"/><Relationship Id="rId2" Type="http://schemas.openxmlformats.org/officeDocument/2006/relationships/hyperlink" Target="mailto:diskstroi@yandex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k@kbr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2;&#1086;&#1083;&#1083;&#1077;&#1076;&#1078;-&#1073;&#1072;&#1082;&#1089;&#1072;&#1085;.&#1088;&#1092;/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bplagro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vk.ru/club22838463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bapl@mail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0D5DC-B599-4A70-9D40-40B46B888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D809C-BB15-4315-83D2-B02E1096C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E920F-42A0-4812-86BF-2F9A4F4E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1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526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15220	Облицовщик плиточник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D478C-72F0-4744-BD77-583BA8D93188}"/>
              </a:ext>
            </a:extLst>
          </p:cNvPr>
          <p:cNvSpPr txBox="1"/>
          <p:nvPr/>
        </p:nvSpPr>
        <p:spPr>
          <a:xfrm>
            <a:off x="1825806" y="326344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колледж «Строитель»</a:t>
            </a:r>
          </a:p>
        </p:txBody>
      </p:sp>
      <p:pic>
        <p:nvPicPr>
          <p:cNvPr id="8" name="Рисунок 7" descr="C:\Users\-13~1\AppData\Local\Temp\{CC594C1C-9DCD-4CD7-9BCF-3CE24C191386}.tmp">
            <a:extLst>
              <a:ext uri="{FF2B5EF4-FFF2-40B4-BE49-F238E27FC236}">
                <a16:creationId xmlns:a16="http://schemas.microsoft.com/office/drawing/2014/main" id="{EF37A2FA-D4FA-41AE-9B67-B90DA7F303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4" y="44560"/>
            <a:ext cx="2449286" cy="2351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2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D2D684-F026-4382-8531-16EAB5D36750}"/>
              </a:ext>
            </a:extLst>
          </p:cNvPr>
          <p:cNvSpPr txBox="1"/>
          <p:nvPr/>
        </p:nvSpPr>
        <p:spPr>
          <a:xfrm>
            <a:off x="155123" y="453355"/>
            <a:ext cx="9209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торгово- технологический колледж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43A708-4A4F-4B5E-9930-FC14A4A8BE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6" y="-118295"/>
            <a:ext cx="2485344" cy="23186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EBA44-3E1D-4D57-8A20-E193D9C1D37E}"/>
              </a:ext>
            </a:extLst>
          </p:cNvPr>
          <p:cNvSpPr txBox="1"/>
          <p:nvPr/>
        </p:nvSpPr>
        <p:spPr>
          <a:xfrm>
            <a:off x="2122714" y="2656504"/>
            <a:ext cx="6836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88662 96-63-76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7911D-16E6-49F4-A7F8-0545DEB23B0C}"/>
              </a:ext>
            </a:extLst>
          </p:cNvPr>
          <p:cNvSpPr txBox="1"/>
          <p:nvPr/>
        </p:nvSpPr>
        <p:spPr>
          <a:xfrm>
            <a:off x="155122" y="4898962"/>
            <a:ext cx="6188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г.Нальчик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Т.Идарова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№ 139 «а»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D8DE5-9C37-4709-927B-68A07396DDD1}"/>
              </a:ext>
            </a:extLst>
          </p:cNvPr>
          <p:cNvSpPr txBox="1"/>
          <p:nvPr/>
        </p:nvSpPr>
        <p:spPr>
          <a:xfrm>
            <a:off x="5865359" y="4757252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kbttk.buh@gmail.com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17050-BC40-4DD6-BACC-C38C76A408E8}"/>
              </a:ext>
            </a:extLst>
          </p:cNvPr>
          <p:cNvSpPr txBox="1"/>
          <p:nvPr/>
        </p:nvSpPr>
        <p:spPr>
          <a:xfrm>
            <a:off x="372837" y="6114171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https://kbttk.ucoz.ru/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F713B-1BF6-46E1-87C4-9336B5209459}"/>
              </a:ext>
            </a:extLst>
          </p:cNvPr>
          <p:cNvSpPr txBox="1"/>
          <p:nvPr/>
        </p:nvSpPr>
        <p:spPr>
          <a:xfrm>
            <a:off x="4759780" y="6188172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https://web.max.ru/-69370177268292</a:t>
            </a:r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CE488F-6BE0-4A77-A432-8B0834AAE1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4" r="73393"/>
          <a:stretch/>
        </p:blipFill>
        <p:spPr>
          <a:xfrm>
            <a:off x="3722914" y="5299072"/>
            <a:ext cx="3243943" cy="5878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8C3810-2A43-4AEC-A88F-09C0C6F2B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55" y="5413033"/>
            <a:ext cx="710131" cy="68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8E8D67-EEEC-4B42-BA8E-33D894C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656504"/>
            <a:ext cx="1045029" cy="9033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E37DC1-97AC-44E0-ABC7-74DCA16A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4359923"/>
            <a:ext cx="1045029" cy="8389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393CFB-69F3-4D7D-BBFC-62BCCDC83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69" y="606334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73051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	Повар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0CA91-3E5F-40B0-AF64-F02870B71796}"/>
              </a:ext>
            </a:extLst>
          </p:cNvPr>
          <p:cNvSpPr txBox="1"/>
          <p:nvPr/>
        </p:nvSpPr>
        <p:spPr>
          <a:xfrm>
            <a:off x="87086" y="101572"/>
            <a:ext cx="9209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«Кабардино-Балкарский торгово- технологический колледж»</a:t>
            </a: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90E4CA-5A62-432E-BD9E-F621A0285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23" y="-158147"/>
            <a:ext cx="2485344" cy="231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07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49AF0-F56E-45C3-A9BB-2AD5D7A2289B}"/>
              </a:ext>
            </a:extLst>
          </p:cNvPr>
          <p:cNvSpPr txBox="1"/>
          <p:nvPr/>
        </p:nvSpPr>
        <p:spPr>
          <a:xfrm>
            <a:off x="76200" y="472273"/>
            <a:ext cx="8120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 «Прохладненский многопрофильный колледж»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2ACC9-0339-45EE-8335-54FBC8A45D04}"/>
              </a:ext>
            </a:extLst>
          </p:cNvPr>
          <p:cNvSpPr txBox="1"/>
          <p:nvPr/>
        </p:nvSpPr>
        <p:spPr>
          <a:xfrm>
            <a:off x="1730829" y="2689163"/>
            <a:ext cx="6975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886653145307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7CF98-BDE7-437D-8637-11CCC715693A}"/>
              </a:ext>
            </a:extLst>
          </p:cNvPr>
          <p:cNvSpPr txBox="1"/>
          <p:nvPr/>
        </p:nvSpPr>
        <p:spPr>
          <a:xfrm>
            <a:off x="372836" y="5976649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https://Kbrptk.ru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364D0D-B803-42F3-968F-C912DC77B78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6514" y="54819"/>
            <a:ext cx="24492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1E4FB2-1555-4CC7-AA14-ECA4C24A5D12}"/>
              </a:ext>
            </a:extLst>
          </p:cNvPr>
          <p:cNvSpPr txBox="1"/>
          <p:nvPr/>
        </p:nvSpPr>
        <p:spPr>
          <a:xfrm>
            <a:off x="5611585" y="4643505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gouspoptk@yandex.ru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36928-0548-430E-BF99-EF290936B252}"/>
              </a:ext>
            </a:extLst>
          </p:cNvPr>
          <p:cNvSpPr txBox="1"/>
          <p:nvPr/>
        </p:nvSpPr>
        <p:spPr>
          <a:xfrm>
            <a:off x="4724400" y="5976649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https://vk.com/public216829149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AE2EAA-B571-428B-954E-307F5CB71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36084" y="2709825"/>
            <a:ext cx="1045029" cy="794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742A5-C585-48AE-9546-34782ACE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70771" y="606334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61741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      Повар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4A2E1-6988-4208-8AD0-CB63D997A66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2714" y="41418"/>
            <a:ext cx="24492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86798-BA3F-4D27-A9F1-C89DFA01C849}"/>
              </a:ext>
            </a:extLst>
          </p:cNvPr>
          <p:cNvSpPr txBox="1"/>
          <p:nvPr/>
        </p:nvSpPr>
        <p:spPr>
          <a:xfrm>
            <a:off x="1850571" y="279105"/>
            <a:ext cx="8120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«Прохладненский многопрофильный колледж»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338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8A1DD-23C3-4F7F-942C-024C815311FE}"/>
              </a:ext>
            </a:extLst>
          </p:cNvPr>
          <p:cNvSpPr txBox="1"/>
          <p:nvPr/>
        </p:nvSpPr>
        <p:spPr>
          <a:xfrm>
            <a:off x="283028" y="348734"/>
            <a:ext cx="894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 «Эльбрусский региональный колледж»</a:t>
            </a:r>
            <a:endParaRPr lang="ru-RU" sz="2400" b="1" dirty="0"/>
          </a:p>
        </p:txBody>
      </p:sp>
      <p:pic>
        <p:nvPicPr>
          <p:cNvPr id="6" name="Рисунок 5" descr="1">
            <a:extLst>
              <a:ext uri="{FF2B5EF4-FFF2-40B4-BE49-F238E27FC236}">
                <a16:creationId xmlns:a16="http://schemas.microsoft.com/office/drawing/2014/main" id="{7B1E8316-9430-4CB8-B986-B4805EB1C440}"/>
              </a:ext>
            </a:extLst>
          </p:cNvPr>
          <p:cNvPicPr/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5" y="0"/>
            <a:ext cx="2177143" cy="21199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95C51-11C4-4113-AED6-A51FDDE99F0F}"/>
              </a:ext>
            </a:extLst>
          </p:cNvPr>
          <p:cNvSpPr txBox="1"/>
          <p:nvPr/>
        </p:nvSpPr>
        <p:spPr>
          <a:xfrm>
            <a:off x="1153886" y="2703063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88663843951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43334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1E58F3-5C61-469A-BDCA-B3AC8A5D7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26" y="5195319"/>
            <a:ext cx="710131" cy="685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2D7B7-EF42-4F32-BF38-FE0281B5F405}"/>
              </a:ext>
            </a:extLst>
          </p:cNvPr>
          <p:cNvSpPr txBox="1"/>
          <p:nvPr/>
        </p:nvSpPr>
        <p:spPr>
          <a:xfrm>
            <a:off x="6305549" y="5735785"/>
            <a:ext cx="6183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max.ru/id710003260_gos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C0862-5919-45B0-8B71-3212B206D21A}"/>
              </a:ext>
            </a:extLst>
          </p:cNvPr>
          <p:cNvSpPr txBox="1"/>
          <p:nvPr/>
        </p:nvSpPr>
        <p:spPr>
          <a:xfrm>
            <a:off x="2794908" y="5735785"/>
            <a:ext cx="3442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vk.com/public216579131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A393A-F799-41B5-9532-CE2C928B252B}"/>
              </a:ext>
            </a:extLst>
          </p:cNvPr>
          <p:cNvSpPr txBox="1"/>
          <p:nvPr/>
        </p:nvSpPr>
        <p:spPr>
          <a:xfrm>
            <a:off x="-16328" y="6105117"/>
            <a:ext cx="263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https://07.elreco.ru/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AF1503-F85F-4957-A41B-5844B1EA6F6F}"/>
              </a:ext>
            </a:extLst>
          </p:cNvPr>
          <p:cNvSpPr txBox="1"/>
          <p:nvPr/>
        </p:nvSpPr>
        <p:spPr>
          <a:xfrm>
            <a:off x="5954486" y="4600403"/>
            <a:ext cx="6253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elreco@mail.ru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A667C-706B-4CB6-BD23-CEB981BEE312}"/>
              </a:ext>
            </a:extLst>
          </p:cNvPr>
          <p:cNvSpPr txBox="1"/>
          <p:nvPr/>
        </p:nvSpPr>
        <p:spPr>
          <a:xfrm>
            <a:off x="443674" y="4831236"/>
            <a:ext cx="64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г.Тырныауз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ул.Гызыева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3B9768-E220-4508-806A-96267180CB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69" y="6051643"/>
            <a:ext cx="1045029" cy="806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F32A95-01E5-46A8-A7CC-D4CD7F87F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0" y="2739404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86432"/>
              </p:ext>
            </p:extLst>
          </p:nvPr>
        </p:nvGraphicFramePr>
        <p:xfrm>
          <a:off x="0" y="2396030"/>
          <a:ext cx="12192000" cy="446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461970"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50000"/>
                        </a:lnSpc>
                        <a:buAutoNum type="arabicPlain" startAt="16675"/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rabicPlain" startAt="16675"/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514350" indent="-514350">
                        <a:lnSpc>
                          <a:spcPct val="150000"/>
                        </a:lnSpc>
                        <a:buAutoNum type="arabicPlain" startAt="16675"/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Повар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686505" y="1069793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EBB59-2CC6-4396-84C6-FCAEB3E0708E}"/>
              </a:ext>
            </a:extLst>
          </p:cNvPr>
          <p:cNvSpPr txBox="1"/>
          <p:nvPr/>
        </p:nvSpPr>
        <p:spPr>
          <a:xfrm>
            <a:off x="2383971" y="154071"/>
            <a:ext cx="894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«Эльбрусский региональный колледж»</a:t>
            </a:r>
            <a:endParaRPr lang="ru-RU" sz="2400" b="1" dirty="0"/>
          </a:p>
        </p:txBody>
      </p:sp>
      <p:pic>
        <p:nvPicPr>
          <p:cNvPr id="9" name="Рисунок 8" descr="1">
            <a:extLst>
              <a:ext uri="{FF2B5EF4-FFF2-40B4-BE49-F238E27FC236}">
                <a16:creationId xmlns:a16="http://schemas.microsoft.com/office/drawing/2014/main" id="{2EEB774E-6FD4-4AE1-BCAE-D6A5297CA1B2}"/>
              </a:ext>
            </a:extLst>
          </p:cNvPr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5" y="152400"/>
            <a:ext cx="2177143" cy="2119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09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62211"/>
              </p:ext>
            </p:extLst>
          </p:nvPr>
        </p:nvGraphicFramePr>
        <p:xfrm>
          <a:off x="0" y="1001486"/>
          <a:ext cx="12192000" cy="474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1012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3490. Исполнитель художественно-оформительских работ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 грамотно выполнять упражнения по теории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цветоведения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 хроматические цветовые ряды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и составлять светлдотные  хроматические контрасты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цветовое состояние натуры или композиции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и передавать цветовое состояние натуры  в творческой работе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принципы перспективного построения геометрических форм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учитывать природу и основные свойства цвета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теоретические основы работы с цветом;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 особенности психологии восприятия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цвета и его символику, теоретические принципы гармонизации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виды техники живописи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877298"/>
            <a:ext cx="1198179" cy="980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133D2-4F8F-4EB6-897C-CC23F85CBF5B}"/>
              </a:ext>
            </a:extLst>
          </p:cNvPr>
          <p:cNvSpPr txBox="1"/>
          <p:nvPr/>
        </p:nvSpPr>
        <p:spPr>
          <a:xfrm>
            <a:off x="1883227" y="5973908"/>
            <a:ext cx="7217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5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212652" y="5215345"/>
            <a:ext cx="1709057" cy="1398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2241"/>
              </p:ext>
            </p:extLst>
          </p:nvPr>
        </p:nvGraphicFramePr>
        <p:xfrm>
          <a:off x="0" y="1001486"/>
          <a:ext cx="12192000" cy="421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7075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16199	Оператор электронно-вычислительных и вычислительных машин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 арифметическую обработку первичных документов на вычислительных машинах различного типа с выводом исходных данных и результатов подсчёта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обрабатывать входящие данные путём суммирования показателей сводок, вычислений по инженерно-конструкторским расчетам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сортировку, раскладку, выборку, подборку, объединение массивов на вычислительных машинах по справочным и справочно-группировочным признакам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контролировать вычисления, выверять расхождения по первичному документу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ввод и вывод информации с носителей информации и каналов связи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ввод информации и ее вывод на печатающее устройство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 обработки информации на ПК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передавать по каналам связи полученные на машинах расчетные данные на последующие операции</a:t>
                      </a:r>
                    </a:p>
                    <a:p>
                      <a:pPr marL="285750" indent="-14288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подготавливать документы и технические носители информации для передачи на следующие операции технологического процесса;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FBD643-34DA-4F75-92A8-E4F2A6EADB90}"/>
              </a:ext>
            </a:extLst>
          </p:cNvPr>
          <p:cNvSpPr txBox="1"/>
          <p:nvPr/>
        </p:nvSpPr>
        <p:spPr>
          <a:xfrm>
            <a:off x="1921709" y="5856514"/>
            <a:ext cx="9809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 Балкарский гуманитарно-технический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«Эльбрусский региональный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414197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0640"/>
              </p:ext>
            </p:extLst>
          </p:nvPr>
        </p:nvGraphicFramePr>
        <p:xfrm>
          <a:off x="0" y="1001486"/>
          <a:ext cx="12192000" cy="5696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5442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16675 Повар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 работы по подготовке рабочего места и технологического оборудования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стандарты чистоты на рабочем месте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 регламенты, стандарты и нормативно-техническую документацию, используемую при производстве блюд, напитков и кулинарных изделий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 санитарно-гигиенические требования и требования охраны труда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 обращаться с сырьем в процессе приготовления блюд,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Напитков и кулинарных изделий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способы решения задач профессиональной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поиск, анализ и интерпретацию информации, необходимой для выполнения задач профессиональной деятельности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в коллективе и команде, эффективно взаимодействовать с коллегами, руководством, клиентами.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устную и письменную коммуникацию на государственном языке с учетом особенностей социального и культурного контекста.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информационные технологии в профессиональной деятельности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Пользоваться профессиональной документацией на государственном и иностранном языках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 предпринимательскую деятельность в профессиональной сфере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0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9B248-1A98-4C70-8A1D-772895EDA2C4}"/>
              </a:ext>
            </a:extLst>
          </p:cNvPr>
          <p:cNvSpPr txBox="1"/>
          <p:nvPr/>
        </p:nvSpPr>
        <p:spPr>
          <a:xfrm>
            <a:off x="1632855" y="5103674"/>
            <a:ext cx="4811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торгово-технологический колледж»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«Прохладненский   многопрофильный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92335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872D4B-EAC8-4DDD-8B3B-BF2DFB45A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23870"/>
              </p:ext>
            </p:extLst>
          </p:nvPr>
        </p:nvGraphicFramePr>
        <p:xfrm>
          <a:off x="-32657" y="0"/>
          <a:ext cx="12224656" cy="709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1327102495"/>
                    </a:ext>
                  </a:extLst>
                </a:gridCol>
                <a:gridCol w="4223657">
                  <a:extLst>
                    <a:ext uri="{9D8B030D-6E8A-4147-A177-3AD203B41FA5}">
                      <a16:colId xmlns:a16="http://schemas.microsoft.com/office/drawing/2014/main" val="33128098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17259828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401209943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73256828"/>
                    </a:ext>
                  </a:extLst>
                </a:gridCol>
                <a:gridCol w="1284515">
                  <a:extLst>
                    <a:ext uri="{9D8B030D-6E8A-4147-A177-3AD203B41FA5}">
                      <a16:colId xmlns:a16="http://schemas.microsoft.com/office/drawing/2014/main" val="891569384"/>
                    </a:ext>
                  </a:extLst>
                </a:gridCol>
                <a:gridCol w="1382485">
                  <a:extLst>
                    <a:ext uri="{9D8B030D-6E8A-4147-A177-3AD203B41FA5}">
                      <a16:colId xmlns:a16="http://schemas.microsoft.com/office/drawing/2014/main" val="3957461931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91344856"/>
                    </a:ext>
                  </a:extLst>
                </a:gridCol>
              </a:tblGrid>
              <a:tr h="560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зрения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слуха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 с нарушениями опорно-двигательного аппарата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инвалидов, передвигающихся на кресле-коляске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инвалидов с нарушениями интеллектуального развития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(в %) по всем нозологиям в целом по зданию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89106122"/>
                  </a:ext>
                </a:extLst>
              </a:tr>
              <a:tr h="368522">
                <a:tc>
                  <a:txBody>
                    <a:bodyPr/>
                    <a:lstStyle/>
                    <a:p>
                      <a:pPr marL="15875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гуманитарно- технический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77,33%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82,89%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4254591015"/>
                  </a:ext>
                </a:extLst>
              </a:tr>
              <a:tr h="278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колледж «Строитель»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21,93%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22,08%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21,35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3854273092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автомобильно-дорожный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28,74%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28,92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136141978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сельскохозяйственный колледж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989359746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 Балкарский аграрно- промышленный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248140387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Нальчикский колледж легкой промышленности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437930578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Прохладненский многопрофильный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41,27%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625031310"/>
                  </a:ext>
                </a:extLst>
              </a:tr>
              <a:tr h="2223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Эльбрусский региональный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58,82%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57,89%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60,92%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61,04%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60,24%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59,78%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2734547826"/>
                  </a:ext>
                </a:extLst>
              </a:tr>
              <a:tr h="3349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Кабардино-Балкарский торгово- технологический колледж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22,76%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25,38%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22,64%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22,23%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23,06%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767788108"/>
                  </a:ext>
                </a:extLst>
              </a:tr>
              <a:tr h="2223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ЧПОУ «Медколледж «Призвание»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4230868896"/>
                  </a:ext>
                </a:extLst>
              </a:tr>
              <a:tr h="2786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«Терский сельскохозяйственный техникум»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432033914"/>
                  </a:ext>
                </a:extLst>
              </a:tr>
              <a:tr h="61536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АНПОО Социально-экономический колледж Развитие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1340506265"/>
                  </a:ext>
                </a:extLst>
              </a:tr>
              <a:tr h="1660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ПО "ИТ ХАБ НАЛЬЧИК"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21,00%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21,15%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907" marR="16907" marT="0" marB="0" anchor="ctr"/>
                </a:tc>
                <a:extLst>
                  <a:ext uri="{0D108BD9-81ED-4DB2-BD59-A6C34878D82A}">
                    <a16:rowId xmlns:a16="http://schemas.microsoft.com/office/drawing/2014/main" val="62554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70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00873"/>
              </p:ext>
            </p:extLst>
          </p:nvPr>
        </p:nvGraphicFramePr>
        <p:xfrm>
          <a:off x="0" y="1001486"/>
          <a:ext cx="12192000" cy="55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64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19205	 Тракторист-машинист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тракторами для производства работ с прицепными приспособлениями и устройствами с соблюдением правил дорожного движения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тракторов. Производство текущего ремонта и участие во всех видах ремонта обслуживаемого трактора и прицепных устройств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погрузкой, креплением и разгрузкой транспортируемых грузов.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самоходными сельскохозяйственными машинами с соблюдением правил дорожного движения.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самоходных сельскохозяйственных машин.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постановка самоходных сельскохозяйственных машин на хранение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технического обслуживания и ремонта самоходных сельскохозяйственных машин </a:t>
                      </a:r>
                    </a:p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первой медицинской помощи.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357257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E836D-E8A2-4E26-B357-5CEF8F712038}"/>
              </a:ext>
            </a:extLst>
          </p:cNvPr>
          <p:cNvSpPr txBox="1"/>
          <p:nvPr/>
        </p:nvSpPr>
        <p:spPr>
          <a:xfrm>
            <a:off x="8066314" y="5685038"/>
            <a:ext cx="6226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 Балкарский агропромышленный колледж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Б.Г.Хамдохова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0897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07C8-7C1E-40E2-925B-D85BF0A8C449}"/>
              </a:ext>
            </a:extLst>
          </p:cNvPr>
          <p:cNvSpPr txBox="1"/>
          <p:nvPr/>
        </p:nvSpPr>
        <p:spPr>
          <a:xfrm>
            <a:off x="446313" y="449721"/>
            <a:ext cx="11996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 профессий/специальностей, востребованных у региональных работодателей: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08557"/>
              </p:ext>
            </p:extLst>
          </p:nvPr>
        </p:nvGraphicFramePr>
        <p:xfrm>
          <a:off x="0" y="1001486"/>
          <a:ext cx="12192000" cy="55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0056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  <a:gridCol w="5851944">
                  <a:extLst>
                    <a:ext uri="{9D8B030D-6E8A-4147-A177-3AD203B41FA5}">
                      <a16:colId xmlns:a16="http://schemas.microsoft.com/office/drawing/2014/main" val="2715638712"/>
                    </a:ext>
                  </a:extLst>
                </a:gridCol>
              </a:tblGrid>
              <a:tr h="664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15220  Облицовщик -плиточник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  <a:tr h="397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Надпрофессиональные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17174"/>
                  </a:ext>
                </a:extLst>
              </a:tr>
              <a:tr h="137704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тракторами для производства работ с прицепными приспособлениями и устройствами с соблюдением правил дорожного движения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тракторов. Производство текущего ремонта и участие во всех видах ремонта обслуживаемого трактора и прицепных устройств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погрузкой, креплением и разгрузкой транспортируемых грузов.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самоходными сельскохозяйственными машинами с соблюдением правил дорожного движения.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 устранение неисправностей в работе самоходных сельскохозяйственных машин.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постановка самоходных сельскохозяйственных машин на хранение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технического обслуживания и ремонта самоходных сельскохозяйственных машин </a:t>
                      </a:r>
                    </a:p>
                    <a:p>
                      <a:pPr marL="644525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первой медицинской помощи.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6633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5FC722-8468-4684-A622-43EFF8B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-1527" r="19875" b="16170"/>
          <a:stretch/>
        </p:blipFill>
        <p:spPr>
          <a:xfrm>
            <a:off x="6357257" y="5459148"/>
            <a:ext cx="1709057" cy="1398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E836D-E8A2-4E26-B357-5CEF8F712038}"/>
              </a:ext>
            </a:extLst>
          </p:cNvPr>
          <p:cNvSpPr txBox="1"/>
          <p:nvPr/>
        </p:nvSpPr>
        <p:spPr>
          <a:xfrm>
            <a:off x="8066314" y="5925616"/>
            <a:ext cx="62266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«Кабардино-Балкарский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«Строитель»</a:t>
            </a:r>
          </a:p>
        </p:txBody>
      </p:sp>
    </p:spTree>
    <p:extLst>
      <p:ext uri="{BB962C8B-B14F-4D97-AF65-F5344CB8AC3E}">
        <p14:creationId xmlns:p14="http://schemas.microsoft.com/office/powerpoint/2010/main" val="363091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29472"/>
              </p:ext>
            </p:extLst>
          </p:nvPr>
        </p:nvGraphicFramePr>
        <p:xfrm>
          <a:off x="0" y="0"/>
          <a:ext cx="12192000" cy="55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</a:t>
                      </a:r>
                      <a:endParaRPr lang="ru-RU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6EB6B5-27A6-40AF-A1DD-B15E27873BA3}"/>
              </a:ext>
            </a:extLst>
          </p:cNvPr>
          <p:cNvSpPr txBox="1"/>
          <p:nvPr/>
        </p:nvSpPr>
        <p:spPr>
          <a:xfrm>
            <a:off x="715039" y="1327873"/>
            <a:ext cx="10980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16199 Оператор электронно-вычислительных и вычислительных машин     30 000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3490 Исполнитель художественно-оформительских работ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30 000 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19205 Тракторист-машинист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35 000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15220 Облицовщик плиточник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30 000 </a:t>
            </a:r>
          </a:p>
          <a:p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16675 Повар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30 000 </a:t>
            </a:r>
          </a:p>
        </p:txBody>
      </p:sp>
    </p:spTree>
    <p:extLst>
      <p:ext uri="{BB962C8B-B14F-4D97-AF65-F5344CB8AC3E}">
        <p14:creationId xmlns:p14="http://schemas.microsoft.com/office/powerpoint/2010/main" val="69665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F35AD6-13EB-49A8-8ABC-7E1B4B7F9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80834"/>
              </p:ext>
            </p:extLst>
          </p:nvPr>
        </p:nvGraphicFramePr>
        <p:xfrm>
          <a:off x="0" y="139700"/>
          <a:ext cx="12192000" cy="1096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050">
                  <a:extLst>
                    <a:ext uri="{9D8B030D-6E8A-4147-A177-3AD203B41FA5}">
                      <a16:colId xmlns:a16="http://schemas.microsoft.com/office/drawing/2014/main" val="3958423397"/>
                    </a:ext>
                  </a:extLst>
                </a:gridCol>
                <a:gridCol w="7600950">
                  <a:extLst>
                    <a:ext uri="{9D8B030D-6E8A-4147-A177-3AD203B41FA5}">
                      <a16:colId xmlns:a16="http://schemas.microsoft.com/office/drawing/2014/main" val="1037362268"/>
                    </a:ext>
                  </a:extLst>
                </a:gridCol>
              </a:tblGrid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Горзеленхоз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93146"/>
                  </a:ext>
                </a:extLst>
              </a:tr>
              <a:tr h="2348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ул.Идарова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д.126.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91047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gorzel-zakupki@mail.ru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61937"/>
                  </a:ext>
                </a:extLst>
              </a:tr>
              <a:tr h="199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88662-75-02-02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5" marR="392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03916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E63D5B-490E-4752-8CFD-D633A7DDE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3031"/>
              </p:ext>
            </p:extLst>
          </p:nvPr>
        </p:nvGraphicFramePr>
        <p:xfrm>
          <a:off x="0" y="1474026"/>
          <a:ext cx="12192000" cy="515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599673196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605867960"/>
                    </a:ext>
                  </a:extLst>
                </a:gridCol>
              </a:tblGrid>
              <a:tr h="378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«Технология Безопасности»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10537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г.Нальчик, ул.Бехтерева, д.2, кв.2.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96627"/>
                  </a:ext>
                </a:extLst>
              </a:tr>
              <a:tr h="290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tehbez.nal@mail.ru</a:t>
                      </a: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76198"/>
                  </a:ext>
                </a:extLst>
              </a:tr>
              <a:tr h="744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+7 928 914-36-92</a:t>
                      </a: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50084"/>
                  </a:ext>
                </a:extLst>
              </a:tr>
              <a:tr h="491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«АСК» Архитектурно-строительная компания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029307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г.Нальчик, ул.Мальбахова, д.4.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5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ask_vorota@mail.ru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14864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+7-928-913-20-58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56446"/>
                  </a:ext>
                </a:extLst>
              </a:tr>
              <a:tr h="378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«Баксан-Автозапчасть»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59116"/>
                  </a:ext>
                </a:extLst>
              </a:tr>
              <a:tr h="218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361534,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г.Баксан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ул.Шукова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д.17.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07541"/>
                  </a:ext>
                </a:extLst>
              </a:tr>
              <a:tr h="265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baksanavtozap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82755"/>
                  </a:ext>
                </a:extLst>
              </a:tr>
              <a:tr h="105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8-866-34-4-17-54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4-11-27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7" marR="3155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90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7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1AA0151-61EF-4B51-AFD9-66C528F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46209"/>
              </p:ext>
            </p:extLst>
          </p:nvPr>
        </p:nvGraphicFramePr>
        <p:xfrm>
          <a:off x="0" y="0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работодателей, для трудоустройства по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востребованным профессиям/специальностям 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E6A6F3E-8CD6-48FE-AB2E-8160BE46A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16774"/>
              </p:ext>
            </p:extLst>
          </p:nvPr>
        </p:nvGraphicFramePr>
        <p:xfrm>
          <a:off x="0" y="921442"/>
          <a:ext cx="12192000" cy="6193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2143">
                  <a:extLst>
                    <a:ext uri="{9D8B030D-6E8A-4147-A177-3AD203B41FA5}">
                      <a16:colId xmlns:a16="http://schemas.microsoft.com/office/drawing/2014/main" val="4155796738"/>
                    </a:ext>
                  </a:extLst>
                </a:gridCol>
                <a:gridCol w="7479857">
                  <a:extLst>
                    <a:ext uri="{9D8B030D-6E8A-4147-A177-3AD203B41FA5}">
                      <a16:colId xmlns:a16="http://schemas.microsoft.com/office/drawing/2014/main" val="3888010213"/>
                    </a:ext>
                  </a:extLst>
                </a:gridCol>
              </a:tblGrid>
              <a:tr h="236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ООО «Диск Строй»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84835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360003, КБР, г. Нальчик ул. Тарчокова, д. 76.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2498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diskstroi@yandex.ru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74924"/>
                  </a:ext>
                </a:extLst>
              </a:tr>
              <a:tr h="4427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(928) 700-11-05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13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 Акционерное Общество  «ЭЛЬБРУССКАЯ СЕЛЬХОЗТЕХНИКА»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529808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360000, КБР, г. Нальчик, ул.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Абидова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10.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988037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0133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+7 866 291-30-16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4392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Каббалкавтотехобслуживание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06108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360016, КБР, г. Нальчик ул.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Мальбахова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 129.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3221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kbato@bk.ru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462873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+7 866 291-60-70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11294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работодателя партнера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 ИП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Маршенкулов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Атмир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Адамович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00655"/>
                  </a:ext>
                </a:extLst>
              </a:tr>
              <a:tr h="235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360019, КБР,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г.Нальчик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ул.Семиренко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д.429.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244173"/>
                  </a:ext>
                </a:extLst>
              </a:tr>
              <a:tr h="114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marshenkulov-atmir@yandex.ru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27370"/>
                  </a:ext>
                </a:extLst>
              </a:tr>
              <a:tr h="352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номер телефона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8-909-490-74-76</a:t>
                      </a:r>
                    </a:p>
                  </a:txBody>
                  <a:tcPr marL="29441" marR="2944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62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2E002776-0E20-433C-B7FA-D20AB78F3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7992"/>
              </p:ext>
            </p:extLst>
          </p:nvPr>
        </p:nvGraphicFramePr>
        <p:xfrm>
          <a:off x="0" y="-1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64687947"/>
                    </a:ext>
                  </a:extLst>
                </a:gridCol>
              </a:tblGrid>
              <a:tr h="7481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Инклюзивная мастерская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гончарного ремесла и вышивки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8124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BDA355-1236-45B0-A839-55B46408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36" y="822959"/>
            <a:ext cx="3051464" cy="3051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1BE23B-2251-49CE-B7A9-64E6324124AB}"/>
              </a:ext>
            </a:extLst>
          </p:cNvPr>
          <p:cNvSpPr txBox="1"/>
          <p:nvPr/>
        </p:nvSpPr>
        <p:spPr>
          <a:xfrm>
            <a:off x="145473" y="947065"/>
            <a:ext cx="87860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РЦНХПиР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был открыт в 2001 году в соответствии с Постановлением Правительства КБР № 306 от 24.06.2000г. на основании Закона КБР «О народных художественных промыслах» № 13-РЗ от 18.01.2001г.  Учредителем Центра является Министерство культуры КБР.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 360000, КБР,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г.Нальчик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ул.Кешокова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43, 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(8662) 42-40-01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(приемная)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mk@kbr.ru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 mk.kbr.ru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0684-0EC7-4983-8AED-4A273C66C382}"/>
              </a:ext>
            </a:extLst>
          </p:cNvPr>
          <p:cNvSpPr txBox="1"/>
          <p:nvPr/>
        </p:nvSpPr>
        <p:spPr>
          <a:xfrm>
            <a:off x="0" y="4919008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в форме разовых мастер-классов и трехмесячных учебных курсов. По завершения трехмесячного курса проводится экзаменационная работа, отчетная выставка, выдаётся свидетельство о прохождении курса мастер-классов. Центр оказывает поддержку своим выпускникам в плане их дальнейшего материального обеспечения, предоставляя на безвозмездной основе торговое место для реализации их изделий в выставочном салоне-магазине при ГКУ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РЦНХПиР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Выставочный салон находится в центре города Нальчик.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274EE0-2EB1-44E2-9632-63E882AC1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5"/>
          <a:stretch/>
        </p:blipFill>
        <p:spPr>
          <a:xfrm>
            <a:off x="2607253" y="3429000"/>
            <a:ext cx="2398857" cy="14376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F87A41-9A84-432D-B504-573FF86B32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2"/>
          <a:stretch/>
        </p:blipFill>
        <p:spPr>
          <a:xfrm>
            <a:off x="6363856" y="3037880"/>
            <a:ext cx="23183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72" y="137834"/>
            <a:ext cx="7148231" cy="1003301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«Кабардино-Балкарский гуманитарно- технический колледж»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5659F50-0AE0-4A8A-B49D-3CAE32AD7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7"/>
          <a:stretch/>
        </p:blipFill>
        <p:spPr>
          <a:xfrm>
            <a:off x="0" y="1849138"/>
            <a:ext cx="12192000" cy="5008862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B2BD0-885D-4A61-8F4E-DA12FFD06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-1738"/>
            <a:ext cx="1933576" cy="905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990400-02E8-4B94-9A9D-D23B083CC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-1738"/>
            <a:ext cx="1362075" cy="12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72" y="41805"/>
            <a:ext cx="7148231" cy="1003301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ГБПОУ«Кабардино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-Балкарский гуманитарно- технический колледж»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8B2BD0-885D-4A61-8F4E-DA12FFD06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-1738"/>
            <a:ext cx="1933576" cy="905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990400-02E8-4B94-9A9D-D23B083CC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-1738"/>
            <a:ext cx="1362075" cy="1282446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610291"/>
              </p:ext>
            </p:extLst>
          </p:nvPr>
        </p:nvGraphicFramePr>
        <p:xfrm>
          <a:off x="1" y="2623455"/>
          <a:ext cx="12192000" cy="423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234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16199	Оператор электронно-вычислительных и вычислительных машин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904219" y="1258394"/>
            <a:ext cx="8187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2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A27F4-D793-4605-B422-677DF56A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00006" cy="11049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D2D48-1E80-4057-8158-96CC96D5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2BC8A-7347-41FE-8D9C-42D8DF6ECD51}"/>
              </a:ext>
            </a:extLst>
          </p:cNvPr>
          <p:cNvSpPr txBox="1"/>
          <p:nvPr/>
        </p:nvSpPr>
        <p:spPr>
          <a:xfrm>
            <a:off x="1695450" y="95341"/>
            <a:ext cx="8754836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C0D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сельскохозяйственный колледж»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0D7367-4D2D-4A0F-A40A-8A4B821C4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8120"/>
          <a:stretch/>
        </p:blipFill>
        <p:spPr>
          <a:xfrm>
            <a:off x="10560934" y="0"/>
            <a:ext cx="1319032" cy="1379888"/>
          </a:xfrm>
          <a:prstGeom prst="rect">
            <a:avLst/>
          </a:prstGeom>
        </p:spPr>
      </p:pic>
      <p:pic>
        <p:nvPicPr>
          <p:cNvPr id="11" name="Объект 8">
            <a:extLst>
              <a:ext uri="{FF2B5EF4-FFF2-40B4-BE49-F238E27FC236}">
                <a16:creationId xmlns:a16="http://schemas.microsoft.com/office/drawing/2014/main" id="{0E1BF0A5-937F-47DE-BBDF-A41159B04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2" b="59121"/>
          <a:stretch/>
        </p:blipFill>
        <p:spPr>
          <a:xfrm>
            <a:off x="228600" y="1379888"/>
            <a:ext cx="11963400" cy="11045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F361BE-9E35-4602-B114-8F80637FF456}"/>
              </a:ext>
            </a:extLst>
          </p:cNvPr>
          <p:cNvSpPr txBox="1"/>
          <p:nvPr/>
        </p:nvSpPr>
        <p:spPr>
          <a:xfrm>
            <a:off x="2839378" y="2785356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Горячая линия: 8(86634) 4-32-25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4F3D1-D9C4-44EC-91D1-79A607C56871}"/>
              </a:ext>
            </a:extLst>
          </p:cNvPr>
          <p:cNvSpPr txBox="1"/>
          <p:nvPr/>
        </p:nvSpPr>
        <p:spPr>
          <a:xfrm>
            <a:off x="114300" y="4841986"/>
            <a:ext cx="4575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город Баксан, проспект Ленина, д. 112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F69782-7730-40F5-AAC7-3D5416FE65C2}"/>
              </a:ext>
            </a:extLst>
          </p:cNvPr>
          <p:cNvSpPr txBox="1"/>
          <p:nvPr/>
        </p:nvSpPr>
        <p:spPr>
          <a:xfrm>
            <a:off x="6134100" y="466028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bplagro@mail.ru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   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96F00D-BEF2-4FC0-9F78-58171663E228}"/>
              </a:ext>
            </a:extLst>
          </p:cNvPr>
          <p:cNvSpPr txBox="1"/>
          <p:nvPr/>
        </p:nvSpPr>
        <p:spPr>
          <a:xfrm>
            <a:off x="58761" y="5693226"/>
            <a:ext cx="617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</a:p>
          <a:p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xn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----8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sbacnfi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agda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xn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--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</a:t>
            </a:r>
            <a:r>
              <a:rPr lang="ru-RU" sz="24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9B2A7-E932-49D6-B9A2-D16BCA36D068}"/>
              </a:ext>
            </a:extLst>
          </p:cNvPr>
          <p:cNvSpPr txBox="1"/>
          <p:nvPr/>
        </p:nvSpPr>
        <p:spPr>
          <a:xfrm>
            <a:off x="5124790" y="6062558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https://vk.ru/club228384634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89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F1CFE-4995-491E-AAEE-FCB8C0E1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07" y="0"/>
            <a:ext cx="9274828" cy="100330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C0D0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«Кабардино-Балкарский сельскохозяйственный колледж»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4D9D61-C7DE-484D-A519-1A47D86B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62075" cy="10033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03716"/>
              </p:ext>
            </p:extLst>
          </p:nvPr>
        </p:nvGraphicFramePr>
        <p:xfrm>
          <a:off x="1" y="2623455"/>
          <a:ext cx="12192000" cy="4789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7897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3490. Исполнитель художественно-оформительских работ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2002191" y="1131917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B7C066-A19B-4DA3-9279-180A5310E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8120"/>
          <a:stretch/>
        </p:blipFill>
        <p:spPr>
          <a:xfrm>
            <a:off x="10872968" y="41805"/>
            <a:ext cx="1319032" cy="13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A1787-4C19-4A08-9962-B042957CD7B4}"/>
              </a:ext>
            </a:extLst>
          </p:cNvPr>
          <p:cNvSpPr txBox="1"/>
          <p:nvPr/>
        </p:nvSpPr>
        <p:spPr>
          <a:xfrm>
            <a:off x="130629" y="418702"/>
            <a:ext cx="8601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бюджетное профессиональное образовательное учреждение «Кабардино-Балкарский агропромышленный колледж им.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Б.Г.Хамдохова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pic>
        <p:nvPicPr>
          <p:cNvPr id="6" name="Изображение1">
            <a:extLst>
              <a:ext uri="{FF2B5EF4-FFF2-40B4-BE49-F238E27FC236}">
                <a16:creationId xmlns:a16="http://schemas.microsoft.com/office/drawing/2014/main" id="{D29A76BF-EF63-4DE0-95C1-464506672D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60971" y="0"/>
            <a:ext cx="3331029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8DC329-EF31-4186-BF8A-15EBDDB620AA}"/>
              </a:ext>
            </a:extLst>
          </p:cNvPr>
          <p:cNvSpPr txBox="1"/>
          <p:nvPr/>
        </p:nvSpPr>
        <p:spPr>
          <a:xfrm>
            <a:off x="1824035" y="2765168"/>
            <a:ext cx="7282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Контактный номер телефона	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78663573416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CEC65-1C3D-4346-93A0-C86D7333C57C}"/>
              </a:ext>
            </a:extLst>
          </p:cNvPr>
          <p:cNvSpPr txBox="1"/>
          <p:nvPr/>
        </p:nvSpPr>
        <p:spPr>
          <a:xfrm>
            <a:off x="4071937" y="6139934"/>
            <a:ext cx="64225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https://vk.com/public216473720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510A4-065A-4F3A-9E54-4283B0645199}"/>
              </a:ext>
            </a:extLst>
          </p:cNvPr>
          <p:cNvSpPr txBox="1"/>
          <p:nvPr/>
        </p:nvSpPr>
        <p:spPr>
          <a:xfrm>
            <a:off x="6185807" y="4701040"/>
            <a:ext cx="6188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kbapl</a:t>
            </a:r>
            <a:r>
              <a:rPr lang="ru-RU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ru-RU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4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C6B80-6CA5-445A-BBEC-CCC0F0C52BB3}"/>
              </a:ext>
            </a:extLst>
          </p:cNvPr>
          <p:cNvSpPr txBox="1"/>
          <p:nvPr/>
        </p:nvSpPr>
        <p:spPr>
          <a:xfrm>
            <a:off x="557212" y="4836355"/>
            <a:ext cx="4341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с.Старый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Черек,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Куашева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08F12B-20C9-425F-9D79-9898A754FE28}"/>
              </a:ext>
            </a:extLst>
          </p:cNvPr>
          <p:cNvSpPr txBox="1"/>
          <p:nvPr/>
        </p:nvSpPr>
        <p:spPr>
          <a:xfrm>
            <a:off x="773567" y="6139934"/>
            <a:ext cx="3116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https://kbapk.ru/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E1B7C12-7688-4FB7-B1C5-E082CEE8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765168"/>
            <a:ext cx="1045029" cy="7946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AA72D9-9945-4BC2-B3DE-9DA7FF08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6127264"/>
            <a:ext cx="1045029" cy="7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1">
            <a:extLst>
              <a:ext uri="{FF2B5EF4-FFF2-40B4-BE49-F238E27FC236}">
                <a16:creationId xmlns:a16="http://schemas.microsoft.com/office/drawing/2014/main" id="{BF7AFBD3-22E6-464C-A48B-604FDC48200E}"/>
              </a:ext>
            </a:extLst>
          </p:cNvPr>
          <p:cNvPicPr/>
          <p:nvPr/>
        </p:nvPicPr>
        <p:blipFill rotWithShape="1">
          <a:blip r:embed="rId2"/>
          <a:srcRect t="7936"/>
          <a:stretch/>
        </p:blipFill>
        <p:spPr bwMode="auto">
          <a:xfrm>
            <a:off x="9035143" y="0"/>
            <a:ext cx="3156857" cy="202057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E9B5F1-D98D-4B85-91B9-6BB77923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86810"/>
              </p:ext>
            </p:extLst>
          </p:nvPr>
        </p:nvGraphicFramePr>
        <p:xfrm>
          <a:off x="1" y="2623455"/>
          <a:ext cx="12192000" cy="4789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863421681"/>
                    </a:ext>
                  </a:extLst>
                </a:gridCol>
              </a:tblGrid>
              <a:tr h="478971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ru-RU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ru-RU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19205	 Тракторист-машинист</a:t>
                      </a:r>
                    </a:p>
                  </a:txBody>
                  <a:tcPr marL="68580" marR="68580" marT="0" marB="0">
                    <a:solidFill>
                      <a:srgbClr val="7A80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261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9A8E2C-BE89-4624-88FC-9A0890533BC1}"/>
              </a:ext>
            </a:extLst>
          </p:cNvPr>
          <p:cNvSpPr txBox="1"/>
          <p:nvPr/>
        </p:nvSpPr>
        <p:spPr>
          <a:xfrm>
            <a:off x="1523220" y="1175460"/>
            <a:ext cx="8187618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программ, реализуемых для граждан с инвалидностью и ограниченными возможностями здоровья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99F24-2EF3-462A-8A77-002ED1B705FC}"/>
              </a:ext>
            </a:extLst>
          </p:cNvPr>
          <p:cNvSpPr txBox="1"/>
          <p:nvPr/>
        </p:nvSpPr>
        <p:spPr>
          <a:xfrm>
            <a:off x="0" y="0"/>
            <a:ext cx="9840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«Кабардино-Балкарский агропромышленный колледж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им.Б.Г.Хамдохова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509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9C9A3-AAF9-4E0F-AD69-E6B1A1BD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081"/>
            <a:ext cx="12192000" cy="4313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1A4F6-57AD-4BF0-AD6E-D78A5D686ABE}"/>
              </a:ext>
            </a:extLst>
          </p:cNvPr>
          <p:cNvSpPr txBox="1"/>
          <p:nvPr/>
        </p:nvSpPr>
        <p:spPr>
          <a:xfrm>
            <a:off x="71506" y="554652"/>
            <a:ext cx="9273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 «Кабардино-Балкарский колледж «Строитель»</a:t>
            </a:r>
          </a:p>
        </p:txBody>
      </p:sp>
      <p:pic>
        <p:nvPicPr>
          <p:cNvPr id="6" name="Рисунок 5" descr="C:\Users\-13~1\AppData\Local\Temp\{CC594C1C-9DCD-4CD7-9BCF-3CE24C191386}.tmp">
            <a:extLst>
              <a:ext uri="{FF2B5EF4-FFF2-40B4-BE49-F238E27FC236}">
                <a16:creationId xmlns:a16="http://schemas.microsoft.com/office/drawing/2014/main" id="{CDC24240-D4F1-4932-8F30-887EDD4320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0"/>
            <a:ext cx="2669994" cy="254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B6D4E-3F45-4179-84A3-381EB018129F}"/>
              </a:ext>
            </a:extLst>
          </p:cNvPr>
          <p:cNvSpPr txBox="1"/>
          <p:nvPr/>
        </p:nvSpPr>
        <p:spPr>
          <a:xfrm>
            <a:off x="62320" y="4855419"/>
            <a:ext cx="6183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Нальчик, ул. 1 Промышленный проезд д.1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82957-7074-4C57-B274-1DA4A1B872DA}"/>
              </a:ext>
            </a:extLst>
          </p:cNvPr>
          <p:cNvSpPr txBox="1"/>
          <p:nvPr/>
        </p:nvSpPr>
        <p:spPr>
          <a:xfrm>
            <a:off x="5890668" y="4746139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stroitei@mail.ru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90D72-7610-44CD-ABD5-C87539C1391A}"/>
              </a:ext>
            </a:extLst>
          </p:cNvPr>
          <p:cNvSpPr txBox="1"/>
          <p:nvPr/>
        </p:nvSpPr>
        <p:spPr>
          <a:xfrm>
            <a:off x="576943" y="6041962"/>
            <a:ext cx="2645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https://kb-ks.ru/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EAEAF-7E83-4758-AFA3-BD16A259CC86}"/>
              </a:ext>
            </a:extLst>
          </p:cNvPr>
          <p:cNvSpPr txBox="1"/>
          <p:nvPr/>
        </p:nvSpPr>
        <p:spPr>
          <a:xfrm>
            <a:off x="4267200" y="6041962"/>
            <a:ext cx="618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https://vk.com/club217099012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4ECFB-7909-4DF8-AA84-4982DAAB2DF5}"/>
              </a:ext>
            </a:extLst>
          </p:cNvPr>
          <p:cNvSpPr txBox="1"/>
          <p:nvPr/>
        </p:nvSpPr>
        <p:spPr>
          <a:xfrm>
            <a:off x="1317171" y="2542239"/>
            <a:ext cx="7053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номер телефона  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88662960066 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88662960060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4BF09E-7F25-4646-AC6B-49438FCA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92542" y="6063344"/>
            <a:ext cx="1045029" cy="7946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15A7-2761-496D-A129-138CAF05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146971" y="2679443"/>
            <a:ext cx="1045029" cy="7946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73C514-18DB-4B24-AC0C-A46A2948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3" r="8596" b="68329"/>
          <a:stretch/>
        </p:blipFill>
        <p:spPr>
          <a:xfrm>
            <a:off x="11092542" y="4393976"/>
            <a:ext cx="1045029" cy="7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78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4507</TotalTime>
  <Words>1909</Words>
  <Application>Microsoft Office PowerPoint</Application>
  <PresentationFormat>Широкоэкранный</PresentationFormat>
  <Paragraphs>353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Государственное бюджетное профессиональное образовательное учреждение  «Кабардино-Балкарский гуманитарно- технический колледж»</vt:lpstr>
      <vt:lpstr>ГБПОУ«Кабардино-Балкарский гуманитарно- технический колледж»</vt:lpstr>
      <vt:lpstr>Презентация PowerPoint</vt:lpstr>
      <vt:lpstr>ГБПОУ «Кабардино-Балкарский сельскохозяйственный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Сатаней Б</dc:creator>
  <cp:lastModifiedBy>Сатаней Б</cp:lastModifiedBy>
  <cp:revision>52</cp:revision>
  <dcterms:created xsi:type="dcterms:W3CDTF">2026-04-22T15:57:27Z</dcterms:created>
  <dcterms:modified xsi:type="dcterms:W3CDTF">2026-04-28T17:14:02Z</dcterms:modified>
</cp:coreProperties>
</file>