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6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59" r:id="rId9"/>
    <p:sldId id="261" r:id="rId10"/>
    <p:sldId id="263" r:id="rId11"/>
    <p:sldId id="264" r:id="rId12"/>
    <p:sldId id="265" r:id="rId13"/>
    <p:sldId id="266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РЕЗУЛЬТАТЫ АНКЕТИРОВАНИЯ ПОО (8)</a:t>
            </a:r>
          </a:p>
        </c:rich>
      </c:tx>
      <c:layout>
        <c:manualLayout>
          <c:xMode val="edge"/>
          <c:yMode val="edge"/>
          <c:x val="0.23218672218656564"/>
          <c:y val="1.8501666530438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190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815-4683-85EE-DDB021AF73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15-4683-85EE-DDB021AF73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815-4683-85EE-DDB021AF73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15-4683-85EE-DDB021AF73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815-4683-85EE-DDB021AF7365}"/>
              </c:ext>
            </c:extLst>
          </c:dPt>
          <c:cat>
            <c:strRef>
              <c:f>Лист1!$A$2:$A$6</c:f>
              <c:strCache>
                <c:ptCount val="5"/>
                <c:pt idx="0">
                  <c:v>Кадровое обеспечение основных образовательных программ </c:v>
                </c:pt>
                <c:pt idx="1">
                  <c:v>Потребность в повышении уровня знаний по ИКТ</c:v>
                </c:pt>
                <c:pt idx="2">
                  <c:v>Потребность в повышении уровня знаний по направлению инклюзивого образования</c:v>
                </c:pt>
                <c:pt idx="3">
                  <c:v>Потребность в повышении уровня знаний по внедрению стандартов Ворлдскиллс</c:v>
                </c:pt>
                <c:pt idx="4">
                  <c:v>Потребность в повышении уровня знаний по проектной деятельности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15-4683-85EE-DDB021AF7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4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98" b="0" i="0" u="none" strike="noStrike" kern="120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8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51B091-47FB-4027-8C01-12923354E7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14A6B-CFBA-4C28-81C7-E2128D6CF0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3EB556-5E17-4F8B-8B29-0D5CE459375F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256D67B-9E9C-425B-A39D-7CEDFAD70B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E0C5BCA-06DF-43B1-A4AC-E2EF9C65F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45F25-0C46-4EBA-B20E-C2F4E3966B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39A015-176E-48EF-BED1-A0D1C9D55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DA1F5D-1DB5-45EA-92E5-4DA315C3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0AA4-3945-7748-976B-C90B6FB2B8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B102-704A-47C0-9F0A-A35467D74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145152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CAFC-29EB-4C6B-9317-39E7E0B9D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86974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534F-497F-4E2D-A2E7-0D24726C5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741370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75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1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BE31-614E-4C0F-A614-AD9BB1E1B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60768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4BBC-86B4-46E3-B23C-3E23BCA16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443458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002F-1F63-4581-9D88-69C3C8E13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035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F09B-CFCE-4F25-AEC0-1FEC3680D9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81224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7580-F581-4407-9969-BCA05EF95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804588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7456-34EA-4491-BE22-A8597D667E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308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F5DD-79D8-4342-82EB-ACBE9DAE8E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82320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83D3-AB54-4158-9046-BB36A86F0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3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B1F32-254D-4ED5-AC49-D04EBDAEB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83C39-9C1C-40E8-8083-D27A3812A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10708-CCEE-48AE-A141-ECF7D4BD0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9074D4-6F20-4A22-A7FC-946024519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>
    <p:wip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5F250ED-6364-42EC-93E9-569C9FBBF2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8819" y="1235075"/>
            <a:ext cx="8031162" cy="79208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«Кабардино-Балкарский гуманитарно- технический колледж»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AutoShape 5" descr="htmlimage?id=1iun-5rmkzc13nfcnwm2io3f9c6pfurrahfj5qrojve460okvhmbv42ef4ftyd3s6ltvvpor0saaruok2tugicyn5zzfyg0uk7pr3d5r&amp;name=result_html_m5316d24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pic>
        <p:nvPicPr>
          <p:cNvPr id="3077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2043906"/>
            <a:ext cx="29178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925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31" y="722909"/>
            <a:ext cx="8636794" cy="474714"/>
          </a:xfrm>
          <a:prstGeom prst="rect">
            <a:avLst/>
          </a:prstGeom>
        </p:spPr>
        <p:txBody>
          <a:bodyPr vert="horz" wrap="square" lIns="0" tIns="714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038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«Дошкольное воспитание» </a:t>
            </a:r>
            <a:endParaRPr lang="ru-RU" sz="3038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175" y="1414462"/>
            <a:ext cx="8629650" cy="4614863"/>
          </a:xfrm>
          <a:custGeom>
            <a:avLst/>
            <a:gdLst/>
            <a:ahLst/>
            <a:cxnLst/>
            <a:rect l="l" t="t" r="r" b="b"/>
            <a:pathLst>
              <a:path w="15341600" h="8204200">
                <a:moveTo>
                  <a:pt x="0" y="8204200"/>
                </a:moveTo>
                <a:lnTo>
                  <a:pt x="15341600" y="8204200"/>
                </a:lnTo>
                <a:lnTo>
                  <a:pt x="15341600" y="0"/>
                </a:lnTo>
                <a:lnTo>
                  <a:pt x="0" y="0"/>
                </a:lnTo>
                <a:lnTo>
                  <a:pt x="0" y="8204200"/>
                </a:lnTo>
                <a:close/>
              </a:path>
            </a:pathLst>
          </a:custGeom>
          <a:solidFill>
            <a:srgbClr val="0000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1487" y="5642059"/>
            <a:ext cx="6843713" cy="24099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1271588" algn="l"/>
                <a:tab pos="2512457" algn="l"/>
              </a:tabLst>
            </a:pPr>
            <a:r>
              <a:rPr sz="1519" dirty="0">
                <a:latin typeface="PT Mono"/>
                <a:cs typeface="PT Mono"/>
              </a:rPr>
              <a:t>П</a:t>
            </a:r>
            <a:r>
              <a:rPr sz="1519" spc="8" dirty="0">
                <a:latin typeface="PT Mono"/>
                <a:cs typeface="PT Mono"/>
              </a:rPr>
              <a:t>А</a:t>
            </a:r>
            <a:r>
              <a:rPr sz="1519" spc="3" dirty="0">
                <a:latin typeface="PT Mono"/>
                <a:cs typeface="PT Mono"/>
              </a:rPr>
              <a:t>Н</a:t>
            </a:r>
            <a:r>
              <a:rPr sz="1519" spc="-28" dirty="0">
                <a:latin typeface="PT Mono"/>
                <a:cs typeface="PT Mono"/>
              </a:rPr>
              <a:t>О</a:t>
            </a:r>
            <a:r>
              <a:rPr sz="1519" spc="-107" dirty="0">
                <a:latin typeface="PT Mono"/>
                <a:cs typeface="PT Mono"/>
              </a:rPr>
              <a:t>Р</a:t>
            </a:r>
            <a:r>
              <a:rPr sz="1519" spc="8" dirty="0">
                <a:latin typeface="PT Mono"/>
                <a:cs typeface="PT Mono"/>
              </a:rPr>
              <a:t>А</a:t>
            </a:r>
            <a:r>
              <a:rPr sz="1519" spc="11" dirty="0">
                <a:latin typeface="PT Mono"/>
                <a:cs typeface="PT Mono"/>
              </a:rPr>
              <a:t>М</a:t>
            </a:r>
            <a:r>
              <a:rPr sz="1519" spc="8" dirty="0">
                <a:latin typeface="PT Mono"/>
                <a:cs typeface="PT Mono"/>
              </a:rPr>
              <a:t>Н</a:t>
            </a:r>
            <a:r>
              <a:rPr sz="1519" spc="23" dirty="0">
                <a:latin typeface="PT Mono"/>
                <a:cs typeface="PT Mono"/>
              </a:rPr>
              <a:t>А</a:t>
            </a:r>
            <a:r>
              <a:rPr sz="1519" dirty="0">
                <a:latin typeface="PT Mono"/>
                <a:cs typeface="PT Mono"/>
              </a:rPr>
              <a:t>Я</a:t>
            </a:r>
            <a:r>
              <a:rPr lang="ru-RU" sz="1519" dirty="0">
                <a:latin typeface="PT Mono"/>
                <a:cs typeface="PT Mono"/>
              </a:rPr>
              <a:t> </a:t>
            </a:r>
            <a:r>
              <a:rPr sz="1519" spc="14" dirty="0">
                <a:latin typeface="PT Mono"/>
                <a:cs typeface="PT Mono"/>
              </a:rPr>
              <a:t>Ф</a:t>
            </a:r>
            <a:r>
              <a:rPr sz="1519" spc="-14" dirty="0">
                <a:latin typeface="PT Mono"/>
                <a:cs typeface="PT Mono"/>
              </a:rPr>
              <a:t>ОТ</a:t>
            </a:r>
            <a:r>
              <a:rPr sz="1519" spc="-68" dirty="0">
                <a:latin typeface="PT Mono"/>
                <a:cs typeface="PT Mono"/>
              </a:rPr>
              <a:t>О</a:t>
            </a:r>
            <a:r>
              <a:rPr sz="1519" spc="-51" dirty="0">
                <a:latin typeface="PT Mono"/>
                <a:cs typeface="PT Mono"/>
              </a:rPr>
              <a:t>Г</a:t>
            </a:r>
            <a:r>
              <a:rPr sz="1519" spc="-107" dirty="0">
                <a:latin typeface="PT Mono"/>
                <a:cs typeface="PT Mono"/>
              </a:rPr>
              <a:t>Р</a:t>
            </a:r>
            <a:r>
              <a:rPr sz="1519" spc="-25" dirty="0">
                <a:latin typeface="PT Mono"/>
                <a:cs typeface="PT Mono"/>
              </a:rPr>
              <a:t>А</a:t>
            </a:r>
            <a:r>
              <a:rPr sz="1519" spc="11" dirty="0">
                <a:latin typeface="PT Mono"/>
                <a:cs typeface="PT Mono"/>
              </a:rPr>
              <a:t>Ф</a:t>
            </a:r>
            <a:r>
              <a:rPr sz="1519" spc="-14" dirty="0">
                <a:latin typeface="PT Mono"/>
                <a:cs typeface="PT Mono"/>
              </a:rPr>
              <a:t>И</a:t>
            </a:r>
            <a:r>
              <a:rPr sz="1519" dirty="0">
                <a:latin typeface="PT Mono"/>
                <a:cs typeface="PT Mono"/>
              </a:rPr>
              <a:t>Я</a:t>
            </a:r>
            <a:r>
              <a:rPr lang="ru-RU" sz="1519" dirty="0">
                <a:latin typeface="PT Mono"/>
                <a:cs typeface="PT Mono"/>
              </a:rPr>
              <a:t> </a:t>
            </a:r>
            <a:r>
              <a:rPr sz="1519" spc="8" dirty="0">
                <a:latin typeface="PT Mono"/>
                <a:cs typeface="PT Mono"/>
              </a:rPr>
              <a:t>М</a:t>
            </a:r>
            <a:r>
              <a:rPr sz="1519" spc="-56" dirty="0">
                <a:latin typeface="PT Mono"/>
                <a:cs typeface="PT Mono"/>
              </a:rPr>
              <a:t>А</a:t>
            </a:r>
            <a:r>
              <a:rPr sz="1519" spc="-17" dirty="0">
                <a:latin typeface="PT Mono"/>
                <a:cs typeface="PT Mono"/>
              </a:rPr>
              <a:t>С</a:t>
            </a:r>
            <a:r>
              <a:rPr sz="1519" spc="-48" dirty="0">
                <a:latin typeface="PT Mono"/>
                <a:cs typeface="PT Mono"/>
              </a:rPr>
              <a:t>Т</a:t>
            </a:r>
            <a:r>
              <a:rPr sz="1519" spc="-70" dirty="0">
                <a:latin typeface="PT Mono"/>
                <a:cs typeface="PT Mono"/>
              </a:rPr>
              <a:t>Е</a:t>
            </a:r>
            <a:r>
              <a:rPr sz="1519" spc="-39" dirty="0">
                <a:latin typeface="PT Mono"/>
                <a:cs typeface="PT Mono"/>
              </a:rPr>
              <a:t>Р</a:t>
            </a:r>
            <a:r>
              <a:rPr sz="1519" spc="-28" dirty="0">
                <a:latin typeface="PT Mono"/>
                <a:cs typeface="PT Mono"/>
              </a:rPr>
              <a:t>С</a:t>
            </a:r>
            <a:r>
              <a:rPr sz="1519" spc="-56" dirty="0">
                <a:latin typeface="PT Mono"/>
                <a:cs typeface="PT Mono"/>
              </a:rPr>
              <a:t>К</a:t>
            </a:r>
            <a:r>
              <a:rPr sz="1519" spc="3" dirty="0">
                <a:latin typeface="PT Mono"/>
                <a:cs typeface="PT Mono"/>
              </a:rPr>
              <a:t>О</a:t>
            </a:r>
            <a:r>
              <a:rPr sz="1519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423762-EC72-4E22-B6EA-D952A9AA6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4" y="1405608"/>
            <a:ext cx="8610131" cy="23234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C6620F-A6F8-440F-B8D6-12ED67A8F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" y="3740430"/>
            <a:ext cx="8610130" cy="22888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31" y="722909"/>
            <a:ext cx="8636794" cy="474714"/>
          </a:xfrm>
          <a:prstGeom prst="rect">
            <a:avLst/>
          </a:prstGeom>
        </p:spPr>
        <p:txBody>
          <a:bodyPr vert="horz" wrap="square" lIns="0" tIns="714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038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«Дошкольное воспитание» </a:t>
            </a:r>
            <a:endParaRPr lang="ru-RU" sz="3038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789E6F-1A56-4356-AD04-827E63BB0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4660768"/>
            <a:ext cx="2929643" cy="21972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F1939D-9D3C-4000-B915-B161812D3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2731631" cy="25739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0538AB-62B3-4086-BAF2-4CD3BEDDA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99413"/>
            <a:ext cx="2929644" cy="28238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DD7826-CDC0-4AA8-B4CF-8535AF465B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64" y="1541008"/>
            <a:ext cx="2731631" cy="42421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7FB1D5-5E1D-48B2-9662-A55F24B56A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5"/>
          <a:stretch/>
        </p:blipFill>
        <p:spPr>
          <a:xfrm>
            <a:off x="183457" y="1263081"/>
            <a:ext cx="2652491" cy="374922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31" y="722909"/>
            <a:ext cx="8636794" cy="474714"/>
          </a:xfrm>
          <a:prstGeom prst="rect">
            <a:avLst/>
          </a:prstGeom>
        </p:spPr>
        <p:txBody>
          <a:bodyPr vert="horz" wrap="square" lIns="0" tIns="714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ru-RU" sz="3038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«Правоохранительная деятельность (полицейский)» </a:t>
            </a:r>
            <a:endParaRPr lang="ru-RU" sz="3038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175" y="1414462"/>
            <a:ext cx="8629650" cy="4614863"/>
          </a:xfrm>
          <a:custGeom>
            <a:avLst/>
            <a:gdLst/>
            <a:ahLst/>
            <a:cxnLst/>
            <a:rect l="l" t="t" r="r" b="b"/>
            <a:pathLst>
              <a:path w="15341600" h="8204200">
                <a:moveTo>
                  <a:pt x="0" y="8204200"/>
                </a:moveTo>
                <a:lnTo>
                  <a:pt x="15341600" y="8204200"/>
                </a:lnTo>
                <a:lnTo>
                  <a:pt x="15341600" y="0"/>
                </a:lnTo>
                <a:lnTo>
                  <a:pt x="0" y="0"/>
                </a:lnTo>
                <a:lnTo>
                  <a:pt x="0" y="8204200"/>
                </a:lnTo>
                <a:close/>
              </a:path>
            </a:pathLst>
          </a:custGeom>
          <a:solidFill>
            <a:srgbClr val="0000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1488" y="5642059"/>
            <a:ext cx="6543675" cy="24099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1271588" algn="l"/>
                <a:tab pos="2512457" algn="l"/>
              </a:tabLst>
            </a:pPr>
            <a:r>
              <a:rPr sz="1519" dirty="0">
                <a:latin typeface="PT Mono"/>
                <a:cs typeface="PT Mono"/>
              </a:rPr>
              <a:t>П</a:t>
            </a:r>
            <a:r>
              <a:rPr sz="1519" spc="8" dirty="0">
                <a:latin typeface="PT Mono"/>
                <a:cs typeface="PT Mono"/>
              </a:rPr>
              <a:t>А</a:t>
            </a:r>
            <a:r>
              <a:rPr sz="1519" spc="3" dirty="0">
                <a:latin typeface="PT Mono"/>
                <a:cs typeface="PT Mono"/>
              </a:rPr>
              <a:t>Н</a:t>
            </a:r>
            <a:r>
              <a:rPr sz="1519" spc="-28" dirty="0">
                <a:latin typeface="PT Mono"/>
                <a:cs typeface="PT Mono"/>
              </a:rPr>
              <a:t>О</a:t>
            </a:r>
            <a:r>
              <a:rPr sz="1519" spc="-107" dirty="0">
                <a:latin typeface="PT Mono"/>
                <a:cs typeface="PT Mono"/>
              </a:rPr>
              <a:t>Р</a:t>
            </a:r>
            <a:r>
              <a:rPr sz="1519" spc="8" dirty="0">
                <a:latin typeface="PT Mono"/>
                <a:cs typeface="PT Mono"/>
              </a:rPr>
              <a:t>А</a:t>
            </a:r>
            <a:r>
              <a:rPr sz="1519" spc="11" dirty="0">
                <a:latin typeface="PT Mono"/>
                <a:cs typeface="PT Mono"/>
              </a:rPr>
              <a:t>М</a:t>
            </a:r>
            <a:r>
              <a:rPr sz="1519" spc="8" dirty="0">
                <a:latin typeface="PT Mono"/>
                <a:cs typeface="PT Mono"/>
              </a:rPr>
              <a:t>Н</a:t>
            </a:r>
            <a:r>
              <a:rPr sz="1519" spc="23" dirty="0">
                <a:latin typeface="PT Mono"/>
                <a:cs typeface="PT Mono"/>
              </a:rPr>
              <a:t>А</a:t>
            </a:r>
            <a:r>
              <a:rPr sz="1519" dirty="0">
                <a:latin typeface="PT Mono"/>
                <a:cs typeface="PT Mono"/>
              </a:rPr>
              <a:t>Я</a:t>
            </a:r>
            <a:r>
              <a:rPr lang="ru-RU" sz="1519" dirty="0">
                <a:latin typeface="PT Mono"/>
                <a:cs typeface="PT Mono"/>
              </a:rPr>
              <a:t> </a:t>
            </a:r>
            <a:r>
              <a:rPr sz="1519" spc="14" dirty="0">
                <a:latin typeface="PT Mono"/>
                <a:cs typeface="PT Mono"/>
              </a:rPr>
              <a:t>Ф</a:t>
            </a:r>
            <a:r>
              <a:rPr sz="1519" spc="-14" dirty="0">
                <a:latin typeface="PT Mono"/>
                <a:cs typeface="PT Mono"/>
              </a:rPr>
              <a:t>ОТ</a:t>
            </a:r>
            <a:r>
              <a:rPr sz="1519" spc="-68" dirty="0">
                <a:latin typeface="PT Mono"/>
                <a:cs typeface="PT Mono"/>
              </a:rPr>
              <a:t>О</a:t>
            </a:r>
            <a:r>
              <a:rPr sz="1519" spc="-51" dirty="0">
                <a:latin typeface="PT Mono"/>
                <a:cs typeface="PT Mono"/>
              </a:rPr>
              <a:t>Г</a:t>
            </a:r>
            <a:r>
              <a:rPr sz="1519" spc="-107" dirty="0">
                <a:latin typeface="PT Mono"/>
                <a:cs typeface="PT Mono"/>
              </a:rPr>
              <a:t>Р</a:t>
            </a:r>
            <a:r>
              <a:rPr sz="1519" spc="-25" dirty="0">
                <a:latin typeface="PT Mono"/>
                <a:cs typeface="PT Mono"/>
              </a:rPr>
              <a:t>А</a:t>
            </a:r>
            <a:r>
              <a:rPr sz="1519" spc="11" dirty="0">
                <a:latin typeface="PT Mono"/>
                <a:cs typeface="PT Mono"/>
              </a:rPr>
              <a:t>Ф</a:t>
            </a:r>
            <a:r>
              <a:rPr sz="1519" spc="-14" dirty="0">
                <a:latin typeface="PT Mono"/>
                <a:cs typeface="PT Mono"/>
              </a:rPr>
              <a:t>И</a:t>
            </a:r>
            <a:r>
              <a:rPr sz="1519" dirty="0">
                <a:latin typeface="PT Mono"/>
                <a:cs typeface="PT Mono"/>
              </a:rPr>
              <a:t>Я</a:t>
            </a:r>
            <a:r>
              <a:rPr lang="ru-RU" sz="1519" dirty="0">
                <a:latin typeface="PT Mono"/>
                <a:cs typeface="PT Mono"/>
              </a:rPr>
              <a:t> </a:t>
            </a:r>
            <a:r>
              <a:rPr sz="1519" spc="8" dirty="0">
                <a:latin typeface="PT Mono"/>
                <a:cs typeface="PT Mono"/>
              </a:rPr>
              <a:t>М</a:t>
            </a:r>
            <a:r>
              <a:rPr sz="1519" spc="-56" dirty="0">
                <a:latin typeface="PT Mono"/>
                <a:cs typeface="PT Mono"/>
              </a:rPr>
              <a:t>А</a:t>
            </a:r>
            <a:r>
              <a:rPr sz="1519" spc="-17" dirty="0">
                <a:latin typeface="PT Mono"/>
                <a:cs typeface="PT Mono"/>
              </a:rPr>
              <a:t>С</a:t>
            </a:r>
            <a:r>
              <a:rPr sz="1519" spc="-48" dirty="0">
                <a:latin typeface="PT Mono"/>
                <a:cs typeface="PT Mono"/>
              </a:rPr>
              <a:t>Т</a:t>
            </a:r>
            <a:r>
              <a:rPr sz="1519" spc="-70" dirty="0">
                <a:latin typeface="PT Mono"/>
                <a:cs typeface="PT Mono"/>
              </a:rPr>
              <a:t>Е</a:t>
            </a:r>
            <a:r>
              <a:rPr sz="1519" spc="-39" dirty="0">
                <a:latin typeface="PT Mono"/>
                <a:cs typeface="PT Mono"/>
              </a:rPr>
              <a:t>Р</a:t>
            </a:r>
            <a:r>
              <a:rPr sz="1519" spc="-28" dirty="0">
                <a:latin typeface="PT Mono"/>
                <a:cs typeface="PT Mono"/>
              </a:rPr>
              <a:t>С</a:t>
            </a:r>
            <a:r>
              <a:rPr sz="1519" spc="-56" dirty="0">
                <a:latin typeface="PT Mono"/>
                <a:cs typeface="PT Mono"/>
              </a:rPr>
              <a:t>К</a:t>
            </a:r>
            <a:r>
              <a:rPr sz="1519" spc="3" dirty="0">
                <a:latin typeface="PT Mono"/>
                <a:cs typeface="PT Mono"/>
              </a:rPr>
              <a:t>О</a:t>
            </a:r>
            <a:r>
              <a:rPr sz="1519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2B3AF0-3DCF-4568-90E2-9DFEA6AFB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" y="3643312"/>
            <a:ext cx="8629650" cy="23860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75A4B1-51E9-4AC7-8DA7-614F92B5F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3" y="1414463"/>
            <a:ext cx="8629348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31" y="722909"/>
            <a:ext cx="8636794" cy="474714"/>
          </a:xfrm>
          <a:prstGeom prst="rect">
            <a:avLst/>
          </a:prstGeom>
        </p:spPr>
        <p:txBody>
          <a:bodyPr vert="horz" wrap="square" lIns="0" tIns="714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ru-RU" sz="3038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«Правоохранительная деятельность (полицейский)» </a:t>
            </a:r>
            <a:endParaRPr lang="ru-RU" sz="3038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4862" y="1414462"/>
            <a:ext cx="4271963" cy="4463338"/>
          </a:xfrm>
          <a:prstGeom prst="rect">
            <a:avLst/>
          </a:prstGeom>
          <a:solidFill>
            <a:srgbClr val="000000">
              <a:alpha val="13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97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460" y="5743575"/>
            <a:ext cx="313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1456">
              <a:tabLst>
                <a:tab pos="798671" algn="l"/>
                <a:tab pos="1803083" algn="l"/>
              </a:tabLst>
            </a:pPr>
            <a:r>
              <a:rPr lang="bg-BG" spc="-6">
                <a:latin typeface="PT Mono"/>
                <a:cs typeface="PT Mono"/>
              </a:rPr>
              <a:t>ФОТО </a:t>
            </a:r>
            <a:r>
              <a:rPr lang="bg-BG" spc="-39">
                <a:latin typeface="PT Mono"/>
                <a:cs typeface="PT Mono"/>
              </a:rPr>
              <a:t>РАБОЧЕГО </a:t>
            </a:r>
            <a:r>
              <a:rPr lang="bg-BG" spc="-37">
                <a:latin typeface="PT Mono"/>
                <a:cs typeface="PT Mono"/>
              </a:rPr>
              <a:t>МЕСТА</a:t>
            </a:r>
            <a:endParaRPr lang="bg-BG" dirty="0">
              <a:latin typeface="PT Mono"/>
              <a:cs typeface="PT Mono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B63B6F-EA90-4BDF-A70D-5925E7FCED54}"/>
              </a:ext>
            </a:extLst>
          </p:cNvPr>
          <p:cNvSpPr/>
          <p:nvPr/>
        </p:nvSpPr>
        <p:spPr>
          <a:xfrm>
            <a:off x="4622006" y="5729288"/>
            <a:ext cx="397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1456"/>
            <a:r>
              <a:rPr lang="bg-BG" spc="-6" dirty="0">
                <a:latin typeface="PT Mono"/>
                <a:cs typeface="PT Mono"/>
              </a:rPr>
              <a:t>ФОТО ЭЛЕМЕНТОВ </a:t>
            </a:r>
            <a:r>
              <a:rPr lang="bg-BG" spc="-23" dirty="0">
                <a:latin typeface="PT Mono"/>
                <a:cs typeface="PT Mono"/>
              </a:rPr>
              <a:t>БРЕНДБУКА</a:t>
            </a:r>
            <a:endParaRPr lang="bg-BG" dirty="0">
              <a:latin typeface="PT Mono"/>
              <a:cs typeface="PT Mon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AF0AA-3625-4958-9395-8AC4C2E4D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7631" b="9250"/>
          <a:stretch/>
        </p:blipFill>
        <p:spPr>
          <a:xfrm>
            <a:off x="3295210" y="1392653"/>
            <a:ext cx="2710153" cy="47047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879E3F-4157-4641-B3D2-0CDC4479E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9" y="3512771"/>
            <a:ext cx="2810960" cy="25846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91CC52-3780-43F2-84B4-236523A34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63" y="1408151"/>
            <a:ext cx="2974330" cy="47047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A49342-944A-4053-AA6C-D17A8AAC2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9" y="1392653"/>
            <a:ext cx="2786401" cy="2104619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2D2DA7B-C142-45F9-B5E6-42CA70074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450" y="5894388"/>
            <a:ext cx="8001000" cy="5492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en-US" altLang="ru-RU" sz="34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altLang="ru-RU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Рисунок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747" y="2238773"/>
            <a:ext cx="2777769" cy="2181224"/>
          </a:xfrm>
          <a:solidFill>
            <a:srgbClr val="FFFFFF"/>
          </a:solidFill>
          <a:ln w="317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CBF2C1-0780-49F5-8845-709C3F84E0BA}"/>
              </a:ext>
            </a:extLst>
          </p:cNvPr>
          <p:cNvSpPr txBox="1"/>
          <p:nvPr/>
        </p:nvSpPr>
        <p:spPr>
          <a:xfrm>
            <a:off x="1825" y="3790157"/>
            <a:ext cx="414020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профессиональная образовательная организация, обеспечивающая поддержку региональной системы инклюзивного профессионального образования в Кабардино-Балкарской Республике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B573A-588A-4DB0-9AE3-382799F43EFA}"/>
              </a:ext>
            </a:extLst>
          </p:cNvPr>
          <p:cNvSpPr txBox="1"/>
          <p:nvPr/>
        </p:nvSpPr>
        <p:spPr>
          <a:xfrm>
            <a:off x="5292725" y="984250"/>
            <a:ext cx="36718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учебно-методический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 обучению инвалидов и лиц с ОВЗ в системе среднего профессионального образования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Кабардино-Балкарской Республики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70D15-ED58-4991-B389-E7282898BB6A}"/>
              </a:ext>
            </a:extLst>
          </p:cNvPr>
          <p:cNvSpPr txBox="1"/>
          <p:nvPr/>
        </p:nvSpPr>
        <p:spPr>
          <a:xfrm>
            <a:off x="1149553" y="575468"/>
            <a:ext cx="59975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гуманитарно- технический колледж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4C968-E229-4B5B-89EE-9E75CA6618FE}"/>
              </a:ext>
            </a:extLst>
          </p:cNvPr>
          <p:cNvSpPr txBox="1"/>
          <p:nvPr/>
        </p:nvSpPr>
        <p:spPr>
          <a:xfrm>
            <a:off x="150629" y="1580404"/>
            <a:ext cx="3845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инновационная площадка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24394-B639-41EB-8127-E001B8DF8819}"/>
              </a:ext>
            </a:extLst>
          </p:cNvPr>
          <p:cNvSpPr txBox="1"/>
          <p:nvPr/>
        </p:nvSpPr>
        <p:spPr>
          <a:xfrm>
            <a:off x="5664697" y="4419997"/>
            <a:ext cx="3384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движения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КБР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D597F9-1111-4BDD-BEDB-0DF143BC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0"/>
            <a:ext cx="9144000" cy="981075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 РЕСПУБЛИКАНСКОЙ ИННОВАЦИОННОЙ ПЛОЩАДКИ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D8CFC8B-6182-412E-B43F-55CF2F77A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5559"/>
              </p:ext>
            </p:extLst>
          </p:nvPr>
        </p:nvGraphicFramePr>
        <p:xfrm>
          <a:off x="0" y="1124744"/>
          <a:ext cx="9144000" cy="245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04">
                  <a:extLst>
                    <a:ext uri="{9D8B030D-6E8A-4147-A177-3AD203B41FA5}">
                      <a16:colId xmlns:a16="http://schemas.microsoft.com/office/drawing/2014/main" val="1361306338"/>
                    </a:ext>
                  </a:extLst>
                </a:gridCol>
                <a:gridCol w="7632596">
                  <a:extLst>
                    <a:ext uri="{9D8B030D-6E8A-4147-A177-3AD203B41FA5}">
                      <a16:colId xmlns:a16="http://schemas.microsoft.com/office/drawing/2014/main" val="2878778905"/>
                    </a:ext>
                  </a:extLst>
                </a:gridCol>
              </a:tblGrid>
              <a:tr h="343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85961"/>
                  </a:ext>
                </a:extLst>
              </a:tr>
              <a:tr h="516115">
                <a:tc rowSpan="4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 март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план- графика мероприятий республиканской инновационной площадки ГБПОУ «Кабардино-Балкарский гуманитарно- технический колледж» на 2020-2021 гг.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18064"/>
                  </a:ext>
                </a:extLst>
              </a:tr>
              <a:tr h="728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и. о. директора  ГБПОУ «Кабардино-Балкарский гуманитарно- технический колледж»  «О создании рабочей группы для научно- методического, экспертно- аналитического, организационного сопровождения» от 4 марта 2020г. № 08/2-од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61562"/>
                  </a:ext>
                </a:extLst>
              </a:tr>
              <a:tr h="5161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Республиканской инновационной площадке Приказ и. о. директора  ГБПОУ «Кабардино-Балкарский гуманитарно- технический колледж» от 4 марта 2020г. № 08/2-од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905236"/>
                  </a:ext>
                </a:extLst>
              </a:tr>
              <a:tr h="3437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руководителей ПОО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464551"/>
                  </a:ext>
                </a:extLst>
              </a:tr>
            </a:tbl>
          </a:graphicData>
        </a:graphic>
      </p:graphicFrame>
      <p:graphicFrame>
        <p:nvGraphicFramePr>
          <p:cNvPr id="8" name="Диаграмма 14">
            <a:extLst>
              <a:ext uri="{FF2B5EF4-FFF2-40B4-BE49-F238E27FC236}">
                <a16:creationId xmlns:a16="http://schemas.microsoft.com/office/drawing/2014/main" id="{6213D9EE-17C2-47A3-9D47-157A6C1E7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334408"/>
              </p:ext>
            </p:extLst>
          </p:nvPr>
        </p:nvGraphicFramePr>
        <p:xfrm>
          <a:off x="899592" y="3645024"/>
          <a:ext cx="6768752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DF2E68D-301A-4FE7-90BA-7BE66607EF6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РЕСПУБЛИКАНСКОЙ ИННОВАЦИОННОЙ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1398388783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204180D-547C-4882-9D5B-239FD3D0476F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 РЕСПУБЛИКАНСКОЙ ИННОВАЦИОННОЙ ПЛОЩАДКИ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50D4066-9F59-438C-9C90-A8FC41351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17739"/>
              </p:ext>
            </p:extLst>
          </p:nvPr>
        </p:nvGraphicFramePr>
        <p:xfrm>
          <a:off x="0" y="836712"/>
          <a:ext cx="9144000" cy="137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04">
                  <a:extLst>
                    <a:ext uri="{9D8B030D-6E8A-4147-A177-3AD203B41FA5}">
                      <a16:colId xmlns:a16="http://schemas.microsoft.com/office/drawing/2014/main" val="1361306338"/>
                    </a:ext>
                  </a:extLst>
                </a:gridCol>
                <a:gridCol w="7632596">
                  <a:extLst>
                    <a:ext uri="{9D8B030D-6E8A-4147-A177-3AD203B41FA5}">
                      <a16:colId xmlns:a16="http://schemas.microsoft.com/office/drawing/2014/main" val="2878778905"/>
                    </a:ext>
                  </a:extLst>
                </a:gridCol>
              </a:tblGrid>
              <a:tr h="343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85961"/>
                  </a:ext>
                </a:extLst>
              </a:tr>
              <a:tr h="304367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 май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 методический семинар (30.04.2020)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18064"/>
                  </a:ext>
                </a:extLst>
              </a:tr>
              <a:tr h="728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«Использование современных цифровых инструментов и коммуникационных средств в образовании»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6156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132121-AF65-4971-BF1E-7790CA41A825}"/>
              </a:ext>
            </a:extLst>
          </p:cNvPr>
          <p:cNvSpPr/>
          <p:nvPr/>
        </p:nvSpPr>
        <p:spPr>
          <a:xfrm>
            <a:off x="3930956" y="2413337"/>
            <a:ext cx="50368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Организовали и провели преподаватели колледжа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Курашева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Сатаней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Беслановна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Бербекова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Хасанбиевна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Кетенчиева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Жагафаровна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Тхагапсоева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Марианна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Хадисовна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Вагнер Юлия Александровна.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приглашены студенты и их преподаватели из: Колледжа информационных технологий и экономики КБГУ , Эльбрусского регионального колледжа, Кабардино-Балкарского автомобильно- дорожного колледжа, Кабардино-Балкарского колледжа «Строитель», Нальчикского колледжа легкой промышленности.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25264B-B97E-4C5E-B516-42E2737A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8" y="2285857"/>
            <a:ext cx="3824385" cy="25784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69D6AD-3D87-45DF-A926-65C3A596E9E3}"/>
              </a:ext>
            </a:extLst>
          </p:cNvPr>
          <p:cNvSpPr txBox="1"/>
          <p:nvPr/>
        </p:nvSpPr>
        <p:spPr>
          <a:xfrm>
            <a:off x="251520" y="4864329"/>
            <a:ext cx="8892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Выступали: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Кетенчиева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С.Ж. преподаватель, тема: «Формирование уровня сформированности профессиональных компетенций «Сетевое и системное администрирование».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Шперле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П.А. студент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КИТиЭ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тема «Использование ИКТ в реализации проекта IP видеонаблюдения»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Боллаев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Р.Э. студент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КБГТК.Тема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«Создание пароля и его шифрование на Python»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Хамизов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М-Э.М. студент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КИТиЭ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Тема: «Конфигурирование DHCP – сервера в корпоративную сеть»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Гоников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 студент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КБГТК.Тема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«Реальность VR». Киренков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Э.Р.Студент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КБГТК. Тема; виртуальная реальность; полное погружение.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Бухуров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А,Т.Студент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КБГТК. Тема: «Java-продукты»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Вагнер Ю.А. Преподаватель. «Тема: IT-послание потомкам» 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7926405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75B24E-A517-40F0-8C4F-AE0F57DE469A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 РЕСПУБЛИКАНСКОЙ ИННОВАЦИОННОЙ ПЛОЩАДКИ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2386F78-4FB1-4AC3-B45D-8608DDA02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69644"/>
              </p:ext>
            </p:extLst>
          </p:nvPr>
        </p:nvGraphicFramePr>
        <p:xfrm>
          <a:off x="-9331" y="980728"/>
          <a:ext cx="9144000" cy="103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04">
                  <a:extLst>
                    <a:ext uri="{9D8B030D-6E8A-4147-A177-3AD203B41FA5}">
                      <a16:colId xmlns:a16="http://schemas.microsoft.com/office/drawing/2014/main" val="2485457593"/>
                    </a:ext>
                  </a:extLst>
                </a:gridCol>
                <a:gridCol w="7632596">
                  <a:extLst>
                    <a:ext uri="{9D8B030D-6E8A-4147-A177-3AD203B41FA5}">
                      <a16:colId xmlns:a16="http://schemas.microsoft.com/office/drawing/2014/main" val="1782457227"/>
                    </a:ext>
                  </a:extLst>
                </a:gridCol>
              </a:tblGrid>
              <a:tr h="304367"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Май- июнь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20253"/>
                  </a:ext>
                </a:extLst>
              </a:tr>
              <a:tr h="3643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«Анализ и оценка подготовки обучающихся с ОВЗ»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38050"/>
                  </a:ext>
                </a:extLst>
              </a:tr>
              <a:tr h="36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«Разработка и реализация адаптированных образовательных программ»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8763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6CEE19-C487-4F20-A7EB-258B3A7AB5F1}"/>
              </a:ext>
            </a:extLst>
          </p:cNvPr>
          <p:cNvSpPr/>
          <p:nvPr/>
        </p:nvSpPr>
        <p:spPr>
          <a:xfrm>
            <a:off x="0" y="2126128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Организатор: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Бербекова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Хасанбиевна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Модераторы: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Курашева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Сатаней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Беслановна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Тхагапсоева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Марианна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Хадисовна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приглашены методисты и преподаватели из: Кабардино-Балкарского автомобильно- дорожного колледжа, Кабардино-Балкарского колледжа «Строитель», Нальчикского колледжа легкой промышленности, Кабардино-Балкарского торгово-технологического колледжа, МК Призвание, Кабардино-Балкарского сельско- хозяйственного колледжа, Кабардино-Балкарского агропромышленного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колледджа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информационных технологий и экономики КБГУ , Эльбрусского регионального колледжа.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Рассмотренные вопросы: </a:t>
            </a:r>
          </a:p>
          <a:p>
            <a:pPr algn="just">
              <a:buFont typeface="+mj-lt"/>
              <a:buAutoNum type="arabicPeriod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сотрудничества и эффективного взаимодействия участников в сфере образования детей с ОВЗ, детей-инвалидов, которое может существенно повысить результативность информационно-методического обеспечения.</a:t>
            </a:r>
          </a:p>
          <a:p>
            <a:pPr algn="just">
              <a:buFont typeface="+mj-lt"/>
              <a:buAutoNum type="arabicPeriod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совершенствование информационно - методического сопровождения обучения детей с ОВЗ, детей-инвалидов: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диагностике запросов участников образовательных отношений;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обновлении содержания и разработке новых образовательных программ и модульных курсов повышения квалификации;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проведении конкурсов и мероприятий для обмена опытом обучения детей с ОВЗ, детей-инвалидов;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организации сетевого взаимодействия работников образования, социальной защиты населения, медицинских организаций и родителей детей с ОВЗ, детей-инвалидов, общественных объединений;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выявлении, изучении и оценке результативности инновационного педагогического опыта, обобщении и широком распространении лучших практик;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разработке и экспертной оценке учебно-методической продукции, нормативных, программных документов по направлениям развития системы обучения детей с ОВЗ, инвалидностью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3.Разработка адаптированных программ профессионального обучения (10 месяце);</a:t>
            </a:r>
          </a:p>
          <a:p>
            <a:pPr algn="just"/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адаптированных программ в системе среднего профессионального образования.</a:t>
            </a:r>
            <a:endParaRPr lang="ru-RU" sz="13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09682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371ADA-E560-4995-B37F-1D9F6DD378C5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 РЕСПУБЛИКАНСКОЙ ИННОВАЦИОННОЙ ПЛОЩАДКИ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333C64B-17DF-418D-9652-8213F8BB4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91191"/>
              </p:ext>
            </p:extLst>
          </p:nvPr>
        </p:nvGraphicFramePr>
        <p:xfrm>
          <a:off x="-9331" y="980728"/>
          <a:ext cx="9144000" cy="587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987">
                  <a:extLst>
                    <a:ext uri="{9D8B030D-6E8A-4147-A177-3AD203B41FA5}">
                      <a16:colId xmlns:a16="http://schemas.microsoft.com/office/drawing/2014/main" val="2485457593"/>
                    </a:ext>
                  </a:extLst>
                </a:gridCol>
                <a:gridCol w="7659013">
                  <a:extLst>
                    <a:ext uri="{9D8B030D-6E8A-4147-A177-3AD203B41FA5}">
                      <a16:colId xmlns:a16="http://schemas.microsoft.com/office/drawing/2014/main" val="1782457227"/>
                    </a:ext>
                  </a:extLst>
                </a:gridCol>
              </a:tblGrid>
              <a:tr h="1270431">
                <a:tc rowSpan="7"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 ноябрь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банка данных методических пособий и разработок опыта работы педагогов профессиональных образовательных учреждений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20253"/>
                  </a:ext>
                </a:extLst>
              </a:tr>
              <a:tr h="450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ДОКУМЕНТООБОРОТ В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38050"/>
                  </a:ext>
                </a:extLst>
              </a:tr>
              <a:tr h="460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ПОЛОЖЕНИЕ О ФОРМИРОВАНИИ ОЦЕНОЧНЫХ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87639"/>
                  </a:ext>
                </a:extLst>
              </a:tr>
              <a:tr h="1193435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«ТИПОВЫЕ ТРЕБОВАНИЯ К ФОРМИРОВАНИЮ ПРОФИЛЬНОЙ МЕДИАТЕКИ, АДАПТИРОВАННОЙ ПОД ПОТРЕБНОСТИ ОБУЧЕНИЯ ЛИЦ С ИНВАЛИДНОСТЬЮ И ОВЗ ПО ПРОГРАММАМ СРЕДНЕГО ПРОФЕССИОНАЛЬНОГО ОБРАЗОВАНИЯ И ПРОФЕССИОНАЛЬНОГО ОБУЧЕНИЯ»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89972"/>
                  </a:ext>
                </a:extLst>
              </a:tr>
              <a:tr h="654464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СОПРОВОЖДЕНИЮ ПРОФОРИЕНТАЦИОННОЙ РАБОТЫ И СОПРОВОЖДЕНИЮ ПРИЕМА ЛИЦ С ИНВАЛИДНОСТЬЮ И ОВЗ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721491"/>
                  </a:ext>
                </a:extLst>
              </a:tr>
              <a:tr h="92395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РАЗРАБОТКЕ И РЕАЛИЗАЦИИ АДАПТИРОВАННЫХ ОБРАЗОВАТЕЛЬНЫХ ПРОГРАММ СРЕДНЕГО ПРОФЕССИОНАЛЬНОГО ОБРАЗОВАНИЯ ЛИЦ С ОВЗ И ИНВАЛИДОВ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84770"/>
                  </a:ext>
                </a:extLst>
              </a:tr>
              <a:tr h="92395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«ОРГАНИЗАЦИЯ МЕЖВЕДОМСТВЕННОГО ВЗАИМОДЕЙСТВИЯ ПО ВОПРОСАМ ПРОФОРИЕНТАЦИИ, ПРОФЕССИОНАЛЬНОГО ОБРАЗОВАНИЯ И ТРУДОУСТРОЙСТВА ИНВАЛИДОВ И ЛИЦ С ОВЗ»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93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77241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0A94A8-BF42-4005-984C-7FF11DD268C5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 РЕСПУБЛИКАНСКОЙ ИННОВАЦИОННОЙ ПЛОЩАДКИ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7808A3C-E8C5-453C-A89D-996F12B46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81235"/>
              </p:ext>
            </p:extLst>
          </p:nvPr>
        </p:nvGraphicFramePr>
        <p:xfrm>
          <a:off x="-9331" y="980728"/>
          <a:ext cx="9144000" cy="2132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011">
                  <a:extLst>
                    <a:ext uri="{9D8B030D-6E8A-4147-A177-3AD203B41FA5}">
                      <a16:colId xmlns:a16="http://schemas.microsoft.com/office/drawing/2014/main" val="2485457593"/>
                    </a:ext>
                  </a:extLst>
                </a:gridCol>
                <a:gridCol w="7442989">
                  <a:extLst>
                    <a:ext uri="{9D8B030D-6E8A-4147-A177-3AD203B41FA5}">
                      <a16:colId xmlns:a16="http://schemas.microsoft.com/office/drawing/2014/main" val="1782457227"/>
                    </a:ext>
                  </a:extLst>
                </a:gridCol>
              </a:tblGrid>
              <a:tr h="304367">
                <a:tc rowSpan="4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Май- июнь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20253"/>
                  </a:ext>
                </a:extLst>
              </a:tr>
              <a:tr h="3643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««Инновационная практика разработки профессионально ориентированных тестов и практических заданий для выявления уровня сформированности профессиональных компетенций»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38050"/>
                  </a:ext>
                </a:extLst>
              </a:tr>
              <a:tr h="36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для школьников «Юный программист»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87639"/>
                  </a:ext>
                </a:extLst>
              </a:tr>
              <a:tr h="364317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Республиканская научно- практическая конференция : «Информационные технологии в образовании: подготовка конкурентоспособных, востребованных на рынке труда региона, кадров» (31 марта, очно-дистанционный формат)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29573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634E90-516F-43DF-8635-45CD01496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4041431" cy="30465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87785A-7CD1-4804-8AC7-3E6C68699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84" y="4797152"/>
            <a:ext cx="2952330" cy="19691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F75E15-3328-42C2-B3F0-C3E7B3EC2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9" y="3256900"/>
            <a:ext cx="3479507" cy="23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736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4E90D-63E8-4398-98D4-623CD64A3ED4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ДЛЯ ЗАЯВЛЕНИЯ О ПРОДЛЕНИИ СРОКОВ РЕАЛИЗАЦИИ ПРОЕКТА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16C568A-5F4D-4398-8979-0AC81B898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25067"/>
              </p:ext>
            </p:extLst>
          </p:nvPr>
        </p:nvGraphicFramePr>
        <p:xfrm>
          <a:off x="0" y="1397000"/>
          <a:ext cx="9144000" cy="5616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604">
                  <a:extLst>
                    <a:ext uri="{9D8B030D-6E8A-4147-A177-3AD203B41FA5}">
                      <a16:colId xmlns:a16="http://schemas.microsoft.com/office/drawing/2014/main" val="2050319245"/>
                    </a:ext>
                  </a:extLst>
                </a:gridCol>
                <a:gridCol w="8136396">
                  <a:extLst>
                    <a:ext uri="{9D8B030D-6E8A-4147-A177-3AD203B41FA5}">
                      <a16:colId xmlns:a16="http://schemas.microsoft.com/office/drawing/2014/main" val="2866376372"/>
                    </a:ext>
                  </a:extLst>
                </a:gridCol>
              </a:tblGrid>
              <a:tr h="65526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060954"/>
                  </a:ext>
                </a:extLst>
              </a:tr>
              <a:tr h="145062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Невозможность реализации масштабных мероприятий, по причине  ограничений в следствии распространения новой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инфекции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298796"/>
                  </a:ext>
                </a:extLst>
              </a:tr>
              <a:tr h="98853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 материально- технической базы ГБПОУ «Кабардино-Балкарский гуманитарно- технический колледж» , расширение возможностей для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61495"/>
                  </a:ext>
                </a:extLst>
              </a:tr>
              <a:tr h="136958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Желание расширить круг участников Проекта, включение школьного сектора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995328"/>
                  </a:ext>
                </a:extLst>
              </a:tr>
              <a:tr h="95236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Желание увеличить количество мероприятий, в том числе очного формата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11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895474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31" y="722909"/>
            <a:ext cx="8008144" cy="474714"/>
          </a:xfrm>
          <a:prstGeom prst="rect">
            <a:avLst/>
          </a:prstGeom>
        </p:spPr>
        <p:txBody>
          <a:bodyPr vert="horz" wrap="square" lIns="0" tIns="714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144">
              <a:lnSpc>
                <a:spcPct val="100000"/>
              </a:lnSpc>
              <a:spcBef>
                <a:spcPts val="56"/>
              </a:spcBef>
              <a:tabLst>
                <a:tab pos="3274338" algn="l"/>
                <a:tab pos="5974675" algn="l"/>
              </a:tabLst>
            </a:pPr>
            <a:r>
              <a:rPr lang="ru-RU" sz="3038" spc="-17" dirty="0"/>
              <a:t>«</a:t>
            </a:r>
            <a:r>
              <a:rPr lang="ru-RU" sz="225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решения для бизнеса</a:t>
            </a:r>
            <a:r>
              <a:rPr lang="ru-RU" sz="3038" spc="-17" dirty="0"/>
              <a:t>»</a:t>
            </a:r>
            <a:endParaRPr sz="3038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620028-BA2D-4E22-BEA8-2F54DBD70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4" y="1394408"/>
            <a:ext cx="5572125" cy="20484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56C18B-D655-4782-877F-729269B77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600450"/>
            <a:ext cx="5479256" cy="2330947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C268A6A7-857D-4A59-B1F5-5AA2DE0A93AD}"/>
              </a:ext>
            </a:extLst>
          </p:cNvPr>
          <p:cNvSpPr txBox="1">
            <a:spLocks/>
          </p:cNvSpPr>
          <p:nvPr/>
        </p:nvSpPr>
        <p:spPr>
          <a:xfrm>
            <a:off x="1185863" y="5929567"/>
            <a:ext cx="4972050" cy="318838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ea typeface="+mj-ea"/>
                <a:cs typeface="PT Mono"/>
              </a:defRPr>
            </a:lvl1pPr>
          </a:lstStyle>
          <a:p>
            <a:pPr marL="7144">
              <a:spcBef>
                <a:spcPts val="56"/>
              </a:spcBef>
              <a:tabLst>
                <a:tab pos="3274338" algn="l"/>
                <a:tab pos="5974675" algn="l"/>
              </a:tabLst>
            </a:pPr>
            <a:r>
              <a:rPr lang="ru-RU" sz="2025" kern="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и системное администрирование»</a:t>
            </a:r>
            <a:endParaRPr lang="ru-RU" sz="2025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175" y="724930"/>
            <a:ext cx="8629650" cy="474714"/>
          </a:xfrm>
          <a:prstGeom prst="rect">
            <a:avLst/>
          </a:prstGeom>
        </p:spPr>
        <p:txBody>
          <a:bodyPr vert="horz" wrap="square" lIns="0" tIns="714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038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«Преподавание в младших классах»</a:t>
            </a:r>
            <a:endParaRPr lang="ru-RU" sz="3038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175" y="1414462"/>
            <a:ext cx="8629650" cy="4614863"/>
          </a:xfrm>
          <a:custGeom>
            <a:avLst/>
            <a:gdLst/>
            <a:ahLst/>
            <a:cxnLst/>
            <a:rect l="l" t="t" r="r" b="b"/>
            <a:pathLst>
              <a:path w="15341600" h="8204200">
                <a:moveTo>
                  <a:pt x="0" y="8204200"/>
                </a:moveTo>
                <a:lnTo>
                  <a:pt x="15341600" y="8204200"/>
                </a:lnTo>
                <a:lnTo>
                  <a:pt x="15341600" y="0"/>
                </a:lnTo>
                <a:lnTo>
                  <a:pt x="0" y="0"/>
                </a:lnTo>
                <a:lnTo>
                  <a:pt x="0" y="8204200"/>
                </a:lnTo>
                <a:close/>
              </a:path>
            </a:pathLst>
          </a:custGeom>
          <a:solidFill>
            <a:srgbClr val="0000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1487" y="5642059"/>
            <a:ext cx="6586538" cy="24099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1271588" algn="l"/>
                <a:tab pos="2512457" algn="l"/>
              </a:tabLst>
            </a:pPr>
            <a:r>
              <a:rPr sz="1519" dirty="0">
                <a:latin typeface="PT Mono"/>
                <a:cs typeface="PT Mono"/>
              </a:rPr>
              <a:t>П</a:t>
            </a:r>
            <a:r>
              <a:rPr sz="1519" spc="8" dirty="0">
                <a:latin typeface="PT Mono"/>
                <a:cs typeface="PT Mono"/>
              </a:rPr>
              <a:t>А</a:t>
            </a:r>
            <a:r>
              <a:rPr sz="1519" spc="3" dirty="0">
                <a:latin typeface="PT Mono"/>
                <a:cs typeface="PT Mono"/>
              </a:rPr>
              <a:t>Н</a:t>
            </a:r>
            <a:r>
              <a:rPr sz="1519" spc="-28" dirty="0">
                <a:latin typeface="PT Mono"/>
                <a:cs typeface="PT Mono"/>
              </a:rPr>
              <a:t>О</a:t>
            </a:r>
            <a:r>
              <a:rPr sz="1519" spc="-107" dirty="0">
                <a:latin typeface="PT Mono"/>
                <a:cs typeface="PT Mono"/>
              </a:rPr>
              <a:t>Р</a:t>
            </a:r>
            <a:r>
              <a:rPr sz="1519" spc="8" dirty="0">
                <a:latin typeface="PT Mono"/>
                <a:cs typeface="PT Mono"/>
              </a:rPr>
              <a:t>А</a:t>
            </a:r>
            <a:r>
              <a:rPr sz="1519" spc="11" dirty="0">
                <a:latin typeface="PT Mono"/>
                <a:cs typeface="PT Mono"/>
              </a:rPr>
              <a:t>М</a:t>
            </a:r>
            <a:r>
              <a:rPr sz="1519" spc="8" dirty="0">
                <a:latin typeface="PT Mono"/>
                <a:cs typeface="PT Mono"/>
              </a:rPr>
              <a:t>Н</a:t>
            </a:r>
            <a:r>
              <a:rPr sz="1519" spc="23" dirty="0">
                <a:latin typeface="PT Mono"/>
                <a:cs typeface="PT Mono"/>
              </a:rPr>
              <a:t>А</a:t>
            </a:r>
            <a:r>
              <a:rPr sz="1519" dirty="0">
                <a:latin typeface="PT Mono"/>
                <a:cs typeface="PT Mono"/>
              </a:rPr>
              <a:t>Я</a:t>
            </a:r>
            <a:r>
              <a:rPr lang="ru-RU" sz="1519" dirty="0">
                <a:latin typeface="PT Mono"/>
                <a:cs typeface="PT Mono"/>
              </a:rPr>
              <a:t> </a:t>
            </a:r>
            <a:r>
              <a:rPr sz="1519" spc="14" dirty="0">
                <a:latin typeface="PT Mono"/>
                <a:cs typeface="PT Mono"/>
              </a:rPr>
              <a:t>Ф</a:t>
            </a:r>
            <a:r>
              <a:rPr sz="1519" spc="-14" dirty="0">
                <a:latin typeface="PT Mono"/>
                <a:cs typeface="PT Mono"/>
              </a:rPr>
              <a:t>ОТ</a:t>
            </a:r>
            <a:r>
              <a:rPr sz="1519" spc="-68" dirty="0">
                <a:latin typeface="PT Mono"/>
                <a:cs typeface="PT Mono"/>
              </a:rPr>
              <a:t>О</a:t>
            </a:r>
            <a:r>
              <a:rPr sz="1519" spc="-51" dirty="0">
                <a:latin typeface="PT Mono"/>
                <a:cs typeface="PT Mono"/>
              </a:rPr>
              <a:t>Г</a:t>
            </a:r>
            <a:r>
              <a:rPr sz="1519" spc="-107" dirty="0">
                <a:latin typeface="PT Mono"/>
                <a:cs typeface="PT Mono"/>
              </a:rPr>
              <a:t>Р</a:t>
            </a:r>
            <a:r>
              <a:rPr sz="1519" spc="-25" dirty="0">
                <a:latin typeface="PT Mono"/>
                <a:cs typeface="PT Mono"/>
              </a:rPr>
              <a:t>А</a:t>
            </a:r>
            <a:r>
              <a:rPr sz="1519" spc="11" dirty="0">
                <a:latin typeface="PT Mono"/>
                <a:cs typeface="PT Mono"/>
              </a:rPr>
              <a:t>Ф</a:t>
            </a:r>
            <a:r>
              <a:rPr sz="1519" spc="-14" dirty="0">
                <a:latin typeface="PT Mono"/>
                <a:cs typeface="PT Mono"/>
              </a:rPr>
              <a:t>И</a:t>
            </a:r>
            <a:r>
              <a:rPr sz="1519" dirty="0">
                <a:latin typeface="PT Mono"/>
                <a:cs typeface="PT Mono"/>
              </a:rPr>
              <a:t>Я</a:t>
            </a:r>
            <a:r>
              <a:rPr lang="ru-RU" sz="1519" dirty="0">
                <a:latin typeface="PT Mono"/>
                <a:cs typeface="PT Mono"/>
              </a:rPr>
              <a:t> </a:t>
            </a:r>
            <a:r>
              <a:rPr sz="1519" spc="8" dirty="0">
                <a:latin typeface="PT Mono"/>
                <a:cs typeface="PT Mono"/>
              </a:rPr>
              <a:t>М</a:t>
            </a:r>
            <a:r>
              <a:rPr sz="1519" spc="-56" dirty="0">
                <a:latin typeface="PT Mono"/>
                <a:cs typeface="PT Mono"/>
              </a:rPr>
              <a:t>А</a:t>
            </a:r>
            <a:r>
              <a:rPr sz="1519" spc="-17" dirty="0">
                <a:latin typeface="PT Mono"/>
                <a:cs typeface="PT Mono"/>
              </a:rPr>
              <a:t>С</a:t>
            </a:r>
            <a:r>
              <a:rPr sz="1519" spc="-48" dirty="0">
                <a:latin typeface="PT Mono"/>
                <a:cs typeface="PT Mono"/>
              </a:rPr>
              <a:t>Т</a:t>
            </a:r>
            <a:r>
              <a:rPr sz="1519" spc="-70" dirty="0">
                <a:latin typeface="PT Mono"/>
                <a:cs typeface="PT Mono"/>
              </a:rPr>
              <a:t>Е</a:t>
            </a:r>
            <a:r>
              <a:rPr sz="1519" spc="-39" dirty="0">
                <a:latin typeface="PT Mono"/>
                <a:cs typeface="PT Mono"/>
              </a:rPr>
              <a:t>Р</a:t>
            </a:r>
            <a:r>
              <a:rPr sz="1519" spc="-28" dirty="0">
                <a:latin typeface="PT Mono"/>
                <a:cs typeface="PT Mono"/>
              </a:rPr>
              <a:t>С</a:t>
            </a:r>
            <a:r>
              <a:rPr sz="1519" spc="-56" dirty="0">
                <a:latin typeface="PT Mono"/>
                <a:cs typeface="PT Mono"/>
              </a:rPr>
              <a:t>К</a:t>
            </a:r>
            <a:r>
              <a:rPr sz="1519" spc="3" dirty="0">
                <a:latin typeface="PT Mono"/>
                <a:cs typeface="PT Mono"/>
              </a:rPr>
              <a:t>О</a:t>
            </a:r>
            <a:r>
              <a:rPr sz="1519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0DEB93-2EDF-4676-BE8C-4B517A6D6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414463"/>
            <a:ext cx="8629650" cy="21431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F5AF3C-D96D-4E48-AECA-2CA47B87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557587"/>
            <a:ext cx="8629651" cy="2471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952</Words>
  <Application>Microsoft Office PowerPoint</Application>
  <PresentationFormat>Экран (4:3)</PresentationFormat>
  <Paragraphs>107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PT Mono</vt:lpstr>
      <vt:lpstr>Times New Roman</vt:lpstr>
      <vt:lpstr>Verdana</vt:lpstr>
      <vt:lpstr>Тема Office</vt:lpstr>
      <vt:lpstr>Государственное бюджетное профессиональное образовательное учреждение «Кабардино-Балкарский гуманитарно- технический колледж» </vt:lpstr>
      <vt:lpstr>ЭТАПЫ РЕАЛИЗАЦИИ ПРОГРАММЫ РЕСПУБЛИКАНСКОЙ ИННОВАЦИОННОЙ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«Программные решения для бизнеса»</vt:lpstr>
      <vt:lpstr>«Преподавание в младших классах»</vt:lpstr>
      <vt:lpstr> «Дошкольное воспитание» </vt:lpstr>
      <vt:lpstr> «Дошкольное воспитание» </vt:lpstr>
      <vt:lpstr>«Правоохранительная деятельность (полицейский)» </vt:lpstr>
      <vt:lpstr>«Правоохранительная деятельность (полицейский)» </vt:lpstr>
      <vt:lpstr>БЛАГОДАРЮ ЗА ВНИМАНИЕ!</vt:lpstr>
    </vt:vector>
  </TitlesOfParts>
  <Company>Nata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Теоретико-методологические основы проектирования и адаптации программ дополнительного образования детей с ОВЗ и детей-инвалидов с учётом их особых образовательных потребностей</dc:title>
  <dc:creator>Dom</dc:creator>
  <cp:lastModifiedBy>Сатаней Б</cp:lastModifiedBy>
  <cp:revision>131</cp:revision>
  <dcterms:created xsi:type="dcterms:W3CDTF">2014-10-11T22:28:32Z</dcterms:created>
  <dcterms:modified xsi:type="dcterms:W3CDTF">2025-02-11T15:13:36Z</dcterms:modified>
</cp:coreProperties>
</file>